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1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3.xml" ContentType="application/vnd.openxmlformats-officedocument.drawingml.chartshapes+xml"/>
  <Override PartName="/ppt/notesSlides/notesSlide1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4.xml" ContentType="application/vnd.openxmlformats-officedocument.drawingml.chartshapes+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5.xml" ContentType="application/vnd.openxmlformats-officedocument.drawingml.chartshapes+xml"/>
  <Override PartName="/ppt/notesSlides/notesSlide19.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6.xml" ContentType="application/vnd.openxmlformats-officedocument.drawingml.chartshapes+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drawings/drawing7.xml" ContentType="application/vnd.openxmlformats-officedocument.drawingml.chartshapes+xml"/>
  <Override PartName="/ppt/notesSlides/notesSlide20.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8.xml" ContentType="application/vnd.openxmlformats-officedocument.drawingml.chartshapes+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drawings/drawing9.xml" ContentType="application/vnd.openxmlformats-officedocument.drawingml.chartshapes+xml"/>
  <Override PartName="/ppt/notesSlides/notesSlide21.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drawings/drawing10.xml" ContentType="application/vnd.openxmlformats-officedocument.drawingml.chartshapes+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drawings/drawing11.xml" ContentType="application/vnd.openxmlformats-officedocument.drawingml.chartshapes+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55.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56.xml" ContentType="application/vnd.openxmlformats-officedocument.presentationml.notesSl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notesSlides/notesSlide57.xml" ContentType="application/vnd.openxmlformats-officedocument.presentationml.notesSlid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7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7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82"/>
  </p:notesMasterIdLst>
  <p:sldIdLst>
    <p:sldId id="260" r:id="rId2"/>
    <p:sldId id="264" r:id="rId3"/>
    <p:sldId id="266" r:id="rId4"/>
    <p:sldId id="268" r:id="rId5"/>
    <p:sldId id="269" r:id="rId6"/>
    <p:sldId id="270" r:id="rId7"/>
    <p:sldId id="274" r:id="rId8"/>
    <p:sldId id="275" r:id="rId9"/>
    <p:sldId id="276" r:id="rId10"/>
    <p:sldId id="277" r:id="rId11"/>
    <p:sldId id="278" r:id="rId12"/>
    <p:sldId id="279" r:id="rId13"/>
    <p:sldId id="280" r:id="rId14"/>
    <p:sldId id="281" r:id="rId15"/>
    <p:sldId id="282" r:id="rId16"/>
    <p:sldId id="283" r:id="rId17"/>
    <p:sldId id="284" r:id="rId18"/>
    <p:sldId id="285" r:id="rId19"/>
    <p:sldId id="286" r:id="rId20"/>
    <p:sldId id="287" r:id="rId21"/>
    <p:sldId id="288" r:id="rId22"/>
    <p:sldId id="340" r:id="rId23"/>
    <p:sldId id="341" r:id="rId24"/>
    <p:sldId id="342" r:id="rId25"/>
    <p:sldId id="343" r:id="rId26"/>
    <p:sldId id="289" r:id="rId27"/>
    <p:sldId id="290" r:id="rId28"/>
    <p:sldId id="291" r:id="rId29"/>
    <p:sldId id="292" r:id="rId30"/>
    <p:sldId id="293" r:id="rId31"/>
    <p:sldId id="294" r:id="rId32"/>
    <p:sldId id="295" r:id="rId33"/>
    <p:sldId id="296" r:id="rId34"/>
    <p:sldId id="297" r:id="rId35"/>
    <p:sldId id="298" r:id="rId36"/>
    <p:sldId id="299" r:id="rId37"/>
    <p:sldId id="344" r:id="rId38"/>
    <p:sldId id="345" r:id="rId39"/>
    <p:sldId id="300" r:id="rId40"/>
    <p:sldId id="301" r:id="rId41"/>
    <p:sldId id="302" r:id="rId42"/>
    <p:sldId id="303" r:id="rId43"/>
    <p:sldId id="304" r:id="rId44"/>
    <p:sldId id="305" r:id="rId45"/>
    <p:sldId id="306" r:id="rId46"/>
    <p:sldId id="307" r:id="rId47"/>
    <p:sldId id="308" r:id="rId48"/>
    <p:sldId id="309" r:id="rId49"/>
    <p:sldId id="310" r:id="rId50"/>
    <p:sldId id="311" r:id="rId51"/>
    <p:sldId id="312" r:id="rId52"/>
    <p:sldId id="313" r:id="rId53"/>
    <p:sldId id="314" r:id="rId54"/>
    <p:sldId id="315" r:id="rId55"/>
    <p:sldId id="316" r:id="rId56"/>
    <p:sldId id="317" r:id="rId57"/>
    <p:sldId id="318" r:id="rId58"/>
    <p:sldId id="319" r:id="rId59"/>
    <p:sldId id="320" r:id="rId60"/>
    <p:sldId id="321" r:id="rId61"/>
    <p:sldId id="322" r:id="rId62"/>
    <p:sldId id="323" r:id="rId63"/>
    <p:sldId id="324" r:id="rId64"/>
    <p:sldId id="325" r:id="rId65"/>
    <p:sldId id="326" r:id="rId66"/>
    <p:sldId id="327" r:id="rId67"/>
    <p:sldId id="328" r:id="rId68"/>
    <p:sldId id="329" r:id="rId69"/>
    <p:sldId id="330" r:id="rId70"/>
    <p:sldId id="331" r:id="rId71"/>
    <p:sldId id="332" r:id="rId72"/>
    <p:sldId id="333" r:id="rId73"/>
    <p:sldId id="334" r:id="rId74"/>
    <p:sldId id="335" r:id="rId75"/>
    <p:sldId id="336" r:id="rId76"/>
    <p:sldId id="337" r:id="rId77"/>
    <p:sldId id="346" r:id="rId78"/>
    <p:sldId id="347" r:id="rId79"/>
    <p:sldId id="338" r:id="rId80"/>
    <p:sldId id="339" r:id="rId8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260"/>
          </p14:sldIdLst>
        </p14:section>
        <p14:section name="Introduction" id="{DEED0A68-EF9C-4733-ADAA-766A859E58BB}">
          <p14:sldIdLst>
            <p14:sldId id="264"/>
            <p14:sldId id="266"/>
            <p14:sldId id="268"/>
          </p14:sldIdLst>
        </p14:section>
        <p14:section name="Section 1" id="{1F767E79-2A4A-4837-8114-C2475E36F49A}">
          <p14:sldIdLst>
            <p14:sldId id="269"/>
            <p14:sldId id="270"/>
            <p14:sldId id="274"/>
            <p14:sldId id="275"/>
            <p14:sldId id="276"/>
            <p14:sldId id="277"/>
            <p14:sldId id="278"/>
            <p14:sldId id="279"/>
          </p14:sldIdLst>
        </p14:section>
        <p14:section name="Section 2" id="{29626C6B-3F20-426B-862B-85E8DE5ACD91}">
          <p14:sldIdLst>
            <p14:sldId id="280"/>
            <p14:sldId id="281"/>
            <p14:sldId id="282"/>
            <p14:sldId id="283"/>
            <p14:sldId id="284"/>
            <p14:sldId id="285"/>
            <p14:sldId id="286"/>
            <p14:sldId id="287"/>
            <p14:sldId id="288"/>
            <p14:sldId id="340"/>
            <p14:sldId id="341"/>
            <p14:sldId id="342"/>
            <p14:sldId id="343"/>
          </p14:sldIdLst>
        </p14:section>
        <p14:section name="Section 3" id="{40872AAE-6DB7-4680-B2AC-B690CB65F239}">
          <p14:sldIdLst>
            <p14:sldId id="289"/>
            <p14:sldId id="290"/>
            <p14:sldId id="291"/>
            <p14:sldId id="292"/>
            <p14:sldId id="293"/>
            <p14:sldId id="294"/>
            <p14:sldId id="295"/>
            <p14:sldId id="296"/>
            <p14:sldId id="297"/>
            <p14:sldId id="298"/>
            <p14:sldId id="299"/>
            <p14:sldId id="344"/>
            <p14:sldId id="345"/>
          </p14:sldIdLst>
        </p14:section>
        <p14:section name="Section 4" id="{99E2A6A4-8015-44AB-8931-C536C565F38A}">
          <p14:sldIdLst>
            <p14:sldId id="300"/>
            <p14:sldId id="301"/>
            <p14:sldId id="302"/>
            <p14:sldId id="303"/>
            <p14:sldId id="304"/>
            <p14:sldId id="305"/>
            <p14:sldId id="306"/>
            <p14:sldId id="307"/>
            <p14:sldId id="308"/>
            <p14:sldId id="309"/>
            <p14:sldId id="310"/>
            <p14:sldId id="311"/>
            <p14:sldId id="312"/>
            <p14:sldId id="313"/>
            <p14:sldId id="314"/>
            <p14:sldId id="315"/>
            <p14:sldId id="316"/>
            <p14:sldId id="317"/>
            <p14:sldId id="318"/>
            <p14:sldId id="319"/>
            <p14:sldId id="320"/>
            <p14:sldId id="321"/>
            <p14:sldId id="322"/>
            <p14:sldId id="323"/>
            <p14:sldId id="324"/>
            <p14:sldId id="325"/>
            <p14:sldId id="326"/>
            <p14:sldId id="327"/>
            <p14:sldId id="328"/>
            <p14:sldId id="329"/>
            <p14:sldId id="330"/>
            <p14:sldId id="331"/>
            <p14:sldId id="332"/>
            <p14:sldId id="333"/>
            <p14:sldId id="334"/>
            <p14:sldId id="335"/>
            <p14:sldId id="336"/>
            <p14:sldId id="337"/>
            <p14:sldId id="346"/>
            <p14:sldId id="347"/>
          </p14:sldIdLst>
        </p14:section>
        <p14:section name="Conclusions" id="{29130092-9BF8-4C41-BE30-1D2FFE422357}">
          <p14:sldIdLst>
            <p14:sldId id="338"/>
            <p14:sldId id="33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7893" autoAdjust="0"/>
  </p:normalViewPr>
  <p:slideViewPr>
    <p:cSldViewPr snapToGrid="0">
      <p:cViewPr varScale="1">
        <p:scale>
          <a:sx n="78" d="100"/>
          <a:sy n="78" d="100"/>
        </p:scale>
        <p:origin x="1579"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chartUserShapes" Target="../drawings/drawing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chartUserShapes" Target="../drawings/drawing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6.xml"/><Relationship Id="rId1" Type="http://schemas.microsoft.com/office/2011/relationships/chartStyle" Target="style16.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chartUserShapes" Target="../drawings/drawing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chartUserShapes" Target="../drawings/drawing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B-7E1F-4135-90DC-2995BC5A3741}"/>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1-954F-42ED-BE1C-67F2BBD51BDF}"/>
              </c:ext>
            </c:extLst>
          </c:dPt>
          <c:dPt>
            <c:idx val="1"/>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3-954F-42ED-BE1C-67F2BBD51BDF}"/>
              </c:ext>
            </c:extLst>
          </c:dPt>
          <c:dPt>
            <c:idx val="2"/>
            <c:bubble3D val="0"/>
            <c:spPr>
              <a:noFill/>
              <a:ln w="19050">
                <a:solidFill>
                  <a:schemeClr val="tx1"/>
                </a:solidFill>
              </a:ln>
              <a:effectLst/>
            </c:spPr>
            <c:extLst xmlns:c16r2="http://schemas.microsoft.com/office/drawing/2015/06/chart">
              <c:ext xmlns:c16="http://schemas.microsoft.com/office/drawing/2014/chart" uri="{C3380CC4-5D6E-409C-BE32-E72D297353CC}">
                <c16:uniqueId val="{00000005-954F-42ED-BE1C-67F2BBD51BDF}"/>
              </c:ext>
            </c:extLst>
          </c:dPt>
          <c:dPt>
            <c:idx val="3"/>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7-954F-42ED-BE1C-67F2BBD51BDF}"/>
              </c:ext>
            </c:extLst>
          </c:dPt>
          <c:dPt>
            <c:idx val="4"/>
            <c:bubble3D val="0"/>
            <c:spPr>
              <a:noFill/>
              <a:ln w="19050">
                <a:solidFill>
                  <a:schemeClr val="tx1"/>
                </a:solidFill>
              </a:ln>
              <a:effectLst/>
            </c:spPr>
            <c:extLst xmlns:c16r2="http://schemas.microsoft.com/office/drawing/2015/06/char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B-4E76-4D9A-B8C5-0099E87B223B}"/>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2800" b="0" dirty="0">
                <a:solidFill>
                  <a:schemeClr val="tx1"/>
                </a:solidFill>
              </a:rPr>
              <a:t>States which used </a:t>
            </a:r>
            <a:r>
              <a:rPr lang="en-US" sz="2800" b="0" dirty="0" smtClean="0">
                <a:solidFill>
                  <a:schemeClr val="tx1"/>
                </a:solidFill>
              </a:rPr>
              <a:t>the Budapest </a:t>
            </a:r>
            <a:r>
              <a:rPr lang="en-US" sz="2800" b="0" dirty="0">
                <a:solidFill>
                  <a:schemeClr val="tx1"/>
                </a:solidFill>
              </a:rPr>
              <a:t>Convention </a:t>
            </a:r>
            <a:endParaRPr lang="en-US" sz="2800" b="0" dirty="0" smtClean="0">
              <a:solidFill>
                <a:schemeClr val="tx1"/>
              </a:solidFill>
            </a:endParaRPr>
          </a:p>
          <a:p>
            <a:pPr>
              <a:defRPr/>
            </a:pPr>
            <a:r>
              <a:rPr lang="en-US" sz="2800" b="0" dirty="0" smtClean="0">
                <a:solidFill>
                  <a:schemeClr val="tx1"/>
                </a:solidFill>
              </a:rPr>
              <a:t>as </a:t>
            </a:r>
            <a:r>
              <a:rPr lang="en-US" sz="2800" b="0" dirty="0">
                <a:solidFill>
                  <a:schemeClr val="tx1"/>
                </a:solidFill>
              </a:rPr>
              <a:t>a guideline</a:t>
            </a: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7AC6-4BE2-BD12-B9E7A3B7CB03}"/>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2-3AF3-4965-81FA-8A6F3F079208}"/>
              </c:ext>
            </c:extLst>
          </c:dPt>
          <c:dLbls>
            <c:spPr>
              <a:noFill/>
              <a:ln>
                <a:noFill/>
              </a:ln>
              <a:effectLst/>
            </c:spPr>
            <c:txPr>
              <a:bodyPr rot="0" spcFirstLastPara="1" vertOverflow="overflow" horzOverflow="overflow" vert="horz" wrap="square" lIns="38100" tIns="19050" rIns="38100" bIns="19050" anchor="ctr" anchorCtr="0">
                <a:spAutoFit/>
              </a:bodyPr>
              <a:lstStyle/>
              <a:p>
                <a:pPr>
                  <a:defRPr sz="20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15:spPr xmlns:c15="http://schemas.microsoft.com/office/drawing/2012/chart">
                  <a:prstGeom prst="rect">
                    <a:avLst/>
                  </a:prstGeom>
                  <a:noFill/>
                  <a:ln>
                    <a:noFill/>
                  </a:ln>
                </c15:spPr>
                <c15:layout/>
              </c:ext>
            </c:extLst>
          </c:dLbls>
          <c:cat>
            <c:strRef>
              <c:f>Sheet1!$A$2:$A$3</c:f>
              <c:strCache>
                <c:ptCount val="2"/>
                <c:pt idx="0">
                  <c:v>States which used BC as guideline for reform</c:v>
                </c:pt>
                <c:pt idx="1">
                  <c:v>States which did not use BC as guideline for reform</c:v>
                </c:pt>
              </c:strCache>
            </c:strRef>
          </c:cat>
          <c:val>
            <c:numRef>
              <c:f>Sheet1!$B$2:$B$3</c:f>
              <c:numCache>
                <c:formatCode>General</c:formatCode>
                <c:ptCount val="2"/>
                <c:pt idx="0">
                  <c:v>153</c:v>
                </c:pt>
                <c:pt idx="1">
                  <c:v>40</c:v>
                </c:pt>
              </c:numCache>
            </c:numRef>
          </c:val>
          <c:extLst xmlns:c16r2="http://schemas.microsoft.com/office/drawing/2015/06/chart">
            <c:ext xmlns:c16="http://schemas.microsoft.com/office/drawing/2014/chart" uri="{C3380CC4-5D6E-409C-BE32-E72D297353CC}">
              <c16:uniqueId val="{00000000-3AF3-4965-81FA-8A6F3F079208}"/>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23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r>
              <a:rPr lang="en-US" sz="2200" b="1" dirty="0"/>
              <a:t>Facebook Transparency Report </a:t>
            </a:r>
            <a:r>
              <a:rPr lang="en-US" sz="2200" b="1" dirty="0">
                <a:solidFill>
                  <a:srgbClr val="FF0000"/>
                </a:solidFill>
              </a:rPr>
              <a:t>H1 2019</a:t>
            </a:r>
          </a:p>
        </c:rich>
      </c:tx>
      <c:overlay val="0"/>
      <c:spPr>
        <a:noFill/>
        <a:ln>
          <a:noFill/>
        </a:ln>
        <a:effectLst/>
      </c:spPr>
      <c:txPr>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percentStacked"/>
        <c:varyColors val="0"/>
        <c:ser>
          <c:idx val="0"/>
          <c:order val="0"/>
          <c:tx>
            <c:strRef>
              <c:f>Sheet1!$B$1</c:f>
              <c:strCache>
                <c:ptCount val="1"/>
                <c:pt idx="0">
                  <c:v>Some data produced</c:v>
                </c:pt>
              </c:strCache>
            </c:strRef>
          </c:tx>
          <c:spPr>
            <a:solidFill>
              <a:schemeClr val="accent1"/>
            </a:solidFill>
            <a:ln>
              <a:noFill/>
            </a:ln>
            <a:effectLst/>
          </c:spPr>
          <c:invertIfNegative val="0"/>
          <c:cat>
            <c:strRef>
              <c:f>Sheet1!$A$2:$A$3</c:f>
              <c:strCache>
                <c:ptCount val="2"/>
                <c:pt idx="0">
                  <c:v>Parties to Budapest Convention</c:v>
                </c:pt>
                <c:pt idx="1">
                  <c:v>Other countries</c:v>
                </c:pt>
              </c:strCache>
            </c:strRef>
          </c:cat>
          <c:val>
            <c:numRef>
              <c:f>Sheet1!$B$2:$B$3</c:f>
              <c:numCache>
                <c:formatCode>General</c:formatCode>
                <c:ptCount val="2"/>
                <c:pt idx="0">
                  <c:v>74752</c:v>
                </c:pt>
                <c:pt idx="1">
                  <c:v>19568</c:v>
                </c:pt>
              </c:numCache>
            </c:numRef>
          </c:val>
          <c:extLst xmlns:c16r2="http://schemas.microsoft.com/office/drawing/2015/06/chart">
            <c:ext xmlns:c16="http://schemas.microsoft.com/office/drawing/2014/chart" uri="{C3380CC4-5D6E-409C-BE32-E72D297353CC}">
              <c16:uniqueId val="{00000000-F3D8-440D-9A52-34492E68BB14}"/>
            </c:ext>
          </c:extLst>
        </c:ser>
        <c:ser>
          <c:idx val="1"/>
          <c:order val="1"/>
          <c:tx>
            <c:strRef>
              <c:f>Sheet1!$C$1</c:f>
              <c:strCache>
                <c:ptCount val="1"/>
                <c:pt idx="0">
                  <c:v>No data produced</c:v>
                </c:pt>
              </c:strCache>
            </c:strRef>
          </c:tx>
          <c:spPr>
            <a:solidFill>
              <a:schemeClr val="accent2"/>
            </a:solidFill>
            <a:ln>
              <a:noFill/>
            </a:ln>
            <a:effectLst/>
          </c:spPr>
          <c:invertIfNegative val="0"/>
          <c:cat>
            <c:strRef>
              <c:f>Sheet1!$A$2:$A$3</c:f>
              <c:strCache>
                <c:ptCount val="2"/>
                <c:pt idx="0">
                  <c:v>Parties to Budapest Convention</c:v>
                </c:pt>
                <c:pt idx="1">
                  <c:v>Other countries</c:v>
                </c:pt>
              </c:strCache>
            </c:strRef>
          </c:cat>
          <c:val>
            <c:numRef>
              <c:f>Sheet1!$C$2:$C$3</c:f>
              <c:numCache>
                <c:formatCode>General</c:formatCode>
                <c:ptCount val="2"/>
                <c:pt idx="0">
                  <c:v>20622</c:v>
                </c:pt>
                <c:pt idx="1">
                  <c:v>15035</c:v>
                </c:pt>
              </c:numCache>
            </c:numRef>
          </c:val>
          <c:extLst xmlns:c16r2="http://schemas.microsoft.com/office/drawing/2015/06/chart">
            <c:ext xmlns:c16="http://schemas.microsoft.com/office/drawing/2014/chart" uri="{C3380CC4-5D6E-409C-BE32-E72D297353CC}">
              <c16:uniqueId val="{00000001-F3D8-440D-9A52-34492E68BB14}"/>
            </c:ext>
          </c:extLst>
        </c:ser>
        <c:dLbls>
          <c:showLegendKey val="0"/>
          <c:showVal val="0"/>
          <c:showCatName val="0"/>
          <c:showSerName val="0"/>
          <c:showPercent val="0"/>
          <c:showBubbleSize val="0"/>
        </c:dLbls>
        <c:gapWidth val="150"/>
        <c:overlap val="100"/>
        <c:axId val="1992760064"/>
        <c:axId val="1992754624"/>
      </c:barChart>
      <c:catAx>
        <c:axId val="1992760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crossAx val="1992754624"/>
        <c:crosses val="autoZero"/>
        <c:auto val="1"/>
        <c:lblAlgn val="ctr"/>
        <c:lblOffset val="100"/>
        <c:noMultiLvlLbl val="0"/>
      </c:catAx>
      <c:valAx>
        <c:axId val="199275462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9927600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r>
              <a:rPr lang="en-US" sz="2200" b="1" dirty="0"/>
              <a:t>Facebook Transparency Report </a:t>
            </a:r>
            <a:r>
              <a:rPr lang="en-US" sz="2200" b="1" dirty="0">
                <a:solidFill>
                  <a:srgbClr val="FF0000"/>
                </a:solidFill>
              </a:rPr>
              <a:t>H2 2019</a:t>
            </a:r>
          </a:p>
        </c:rich>
      </c:tx>
      <c:overlay val="0"/>
      <c:spPr>
        <a:noFill/>
        <a:ln>
          <a:noFill/>
        </a:ln>
        <a:effectLst/>
      </c:spPr>
      <c:txPr>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percentStacked"/>
        <c:varyColors val="0"/>
        <c:ser>
          <c:idx val="0"/>
          <c:order val="0"/>
          <c:tx>
            <c:strRef>
              <c:f>Sheet1!$B$1</c:f>
              <c:strCache>
                <c:ptCount val="1"/>
                <c:pt idx="0">
                  <c:v>Some data produced</c:v>
                </c:pt>
              </c:strCache>
            </c:strRef>
          </c:tx>
          <c:spPr>
            <a:solidFill>
              <a:schemeClr val="accent1"/>
            </a:solidFill>
            <a:ln>
              <a:noFill/>
            </a:ln>
            <a:effectLst/>
          </c:spPr>
          <c:invertIfNegative val="0"/>
          <c:cat>
            <c:strRef>
              <c:f>Sheet1!$A$2:$A$3</c:f>
              <c:strCache>
                <c:ptCount val="2"/>
                <c:pt idx="0">
                  <c:v>Parties to Budapest Convention</c:v>
                </c:pt>
                <c:pt idx="1">
                  <c:v>Other countries</c:v>
                </c:pt>
              </c:strCache>
            </c:strRef>
          </c:cat>
          <c:val>
            <c:numRef>
              <c:f>Sheet1!$B$2:$B$3</c:f>
              <c:numCache>
                <c:formatCode>#,##0</c:formatCode>
                <c:ptCount val="2"/>
                <c:pt idx="0">
                  <c:v>80541</c:v>
                </c:pt>
                <c:pt idx="1">
                  <c:v>24272</c:v>
                </c:pt>
              </c:numCache>
            </c:numRef>
          </c:val>
          <c:extLst xmlns:c16r2="http://schemas.microsoft.com/office/drawing/2015/06/chart">
            <c:ext xmlns:c16="http://schemas.microsoft.com/office/drawing/2014/chart" uri="{C3380CC4-5D6E-409C-BE32-E72D297353CC}">
              <c16:uniqueId val="{00000000-F3D8-440D-9A52-34492E68BB14}"/>
            </c:ext>
          </c:extLst>
        </c:ser>
        <c:ser>
          <c:idx val="1"/>
          <c:order val="1"/>
          <c:tx>
            <c:strRef>
              <c:f>Sheet1!$C$1</c:f>
              <c:strCache>
                <c:ptCount val="1"/>
                <c:pt idx="0">
                  <c:v>No data produced</c:v>
                </c:pt>
              </c:strCache>
            </c:strRef>
          </c:tx>
          <c:spPr>
            <a:solidFill>
              <a:schemeClr val="accent2"/>
            </a:solidFill>
            <a:ln>
              <a:noFill/>
            </a:ln>
            <a:effectLst/>
          </c:spPr>
          <c:invertIfNegative val="0"/>
          <c:cat>
            <c:strRef>
              <c:f>Sheet1!$A$2:$A$3</c:f>
              <c:strCache>
                <c:ptCount val="2"/>
                <c:pt idx="0">
                  <c:v>Parties to Budapest Convention</c:v>
                </c:pt>
                <c:pt idx="1">
                  <c:v>Other countries</c:v>
                </c:pt>
              </c:strCache>
            </c:strRef>
          </c:cat>
          <c:val>
            <c:numRef>
              <c:f>Sheet1!$C$2:$C$3</c:f>
              <c:numCache>
                <c:formatCode>#,##0</c:formatCode>
                <c:ptCount val="2"/>
                <c:pt idx="0" formatCode="General">
                  <c:v>18899</c:v>
                </c:pt>
                <c:pt idx="1">
                  <c:v>17163</c:v>
                </c:pt>
              </c:numCache>
            </c:numRef>
          </c:val>
          <c:extLst xmlns:c16r2="http://schemas.microsoft.com/office/drawing/2015/06/chart">
            <c:ext xmlns:c16="http://schemas.microsoft.com/office/drawing/2014/chart" uri="{C3380CC4-5D6E-409C-BE32-E72D297353CC}">
              <c16:uniqueId val="{00000001-F3D8-440D-9A52-34492E68BB14}"/>
            </c:ext>
          </c:extLst>
        </c:ser>
        <c:dLbls>
          <c:showLegendKey val="0"/>
          <c:showVal val="0"/>
          <c:showCatName val="0"/>
          <c:showSerName val="0"/>
          <c:showPercent val="0"/>
          <c:showBubbleSize val="0"/>
        </c:dLbls>
        <c:gapWidth val="150"/>
        <c:overlap val="100"/>
        <c:axId val="1992755168"/>
        <c:axId val="1992764416"/>
      </c:barChart>
      <c:catAx>
        <c:axId val="19927551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crossAx val="1992764416"/>
        <c:crosses val="autoZero"/>
        <c:auto val="1"/>
        <c:lblAlgn val="ctr"/>
        <c:lblOffset val="100"/>
        <c:noMultiLvlLbl val="0"/>
      </c:catAx>
      <c:valAx>
        <c:axId val="19927644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9927551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r>
              <a:rPr lang="en-US" sz="2200" b="1" dirty="0"/>
              <a:t>Twitter Transparency Report </a:t>
            </a:r>
            <a:r>
              <a:rPr lang="en-US" sz="2200" b="1" dirty="0">
                <a:solidFill>
                  <a:srgbClr val="FF0000"/>
                </a:solidFill>
              </a:rPr>
              <a:t>H1 2019</a:t>
            </a:r>
          </a:p>
        </c:rich>
      </c:tx>
      <c:overlay val="0"/>
      <c:spPr>
        <a:noFill/>
        <a:ln>
          <a:noFill/>
        </a:ln>
        <a:effectLst/>
      </c:spPr>
      <c:txPr>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percentStacked"/>
        <c:varyColors val="0"/>
        <c:ser>
          <c:idx val="0"/>
          <c:order val="0"/>
          <c:tx>
            <c:strRef>
              <c:f>Sheet1!$B$1</c:f>
              <c:strCache>
                <c:ptCount val="1"/>
                <c:pt idx="0">
                  <c:v>Data produced</c:v>
                </c:pt>
              </c:strCache>
            </c:strRef>
          </c:tx>
          <c:spPr>
            <a:solidFill>
              <a:schemeClr val="accent1"/>
            </a:solidFill>
            <a:ln>
              <a:noFill/>
            </a:ln>
            <a:effectLst/>
          </c:spPr>
          <c:invertIfNegative val="0"/>
          <c:cat>
            <c:strRef>
              <c:f>Sheet1!$A$2:$A$3</c:f>
              <c:strCache>
                <c:ptCount val="2"/>
                <c:pt idx="0">
                  <c:v>Parties to Budapest Convention</c:v>
                </c:pt>
                <c:pt idx="1">
                  <c:v>Other countries</c:v>
                </c:pt>
              </c:strCache>
            </c:strRef>
          </c:cat>
          <c:val>
            <c:numRef>
              <c:f>Sheet1!$B$2:$B$3</c:f>
              <c:numCache>
                <c:formatCode>#,##0</c:formatCode>
                <c:ptCount val="2"/>
                <c:pt idx="0">
                  <c:v>3372</c:v>
                </c:pt>
                <c:pt idx="1">
                  <c:v>83</c:v>
                </c:pt>
              </c:numCache>
            </c:numRef>
          </c:val>
          <c:extLst xmlns:c16r2="http://schemas.microsoft.com/office/drawing/2015/06/chart">
            <c:ext xmlns:c16="http://schemas.microsoft.com/office/drawing/2014/chart" uri="{C3380CC4-5D6E-409C-BE32-E72D297353CC}">
              <c16:uniqueId val="{00000000-F3D8-440D-9A52-34492E68BB14}"/>
            </c:ext>
          </c:extLst>
        </c:ser>
        <c:ser>
          <c:idx val="1"/>
          <c:order val="1"/>
          <c:tx>
            <c:strRef>
              <c:f>Sheet1!$C$1</c:f>
              <c:strCache>
                <c:ptCount val="1"/>
                <c:pt idx="0">
                  <c:v>No data produced</c:v>
                </c:pt>
              </c:strCache>
            </c:strRef>
          </c:tx>
          <c:spPr>
            <a:solidFill>
              <a:schemeClr val="accent2"/>
            </a:solidFill>
            <a:ln>
              <a:noFill/>
            </a:ln>
            <a:effectLst/>
          </c:spPr>
          <c:invertIfNegative val="0"/>
          <c:cat>
            <c:strRef>
              <c:f>Sheet1!$A$2:$A$3</c:f>
              <c:strCache>
                <c:ptCount val="2"/>
                <c:pt idx="0">
                  <c:v>Parties to Budapest Convention</c:v>
                </c:pt>
                <c:pt idx="1">
                  <c:v>Other countries</c:v>
                </c:pt>
              </c:strCache>
            </c:strRef>
          </c:cat>
          <c:val>
            <c:numRef>
              <c:f>Sheet1!$C$2:$C$3</c:f>
              <c:numCache>
                <c:formatCode>#,##0</c:formatCode>
                <c:ptCount val="2"/>
                <c:pt idx="0" formatCode="General">
                  <c:v>3078</c:v>
                </c:pt>
                <c:pt idx="1">
                  <c:v>767</c:v>
                </c:pt>
              </c:numCache>
            </c:numRef>
          </c:val>
          <c:extLst xmlns:c16r2="http://schemas.microsoft.com/office/drawing/2015/06/chart">
            <c:ext xmlns:c16="http://schemas.microsoft.com/office/drawing/2014/chart" uri="{C3380CC4-5D6E-409C-BE32-E72D297353CC}">
              <c16:uniqueId val="{00000001-F3D8-440D-9A52-34492E68BB14}"/>
            </c:ext>
          </c:extLst>
        </c:ser>
        <c:dLbls>
          <c:showLegendKey val="0"/>
          <c:showVal val="0"/>
          <c:showCatName val="0"/>
          <c:showSerName val="0"/>
          <c:showPercent val="0"/>
          <c:showBubbleSize val="0"/>
        </c:dLbls>
        <c:gapWidth val="150"/>
        <c:overlap val="100"/>
        <c:axId val="1992757344"/>
        <c:axId val="1992762784"/>
      </c:barChart>
      <c:catAx>
        <c:axId val="19927573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crossAx val="1992762784"/>
        <c:crosses val="autoZero"/>
        <c:auto val="1"/>
        <c:lblAlgn val="ctr"/>
        <c:lblOffset val="100"/>
        <c:noMultiLvlLbl val="0"/>
      </c:catAx>
      <c:valAx>
        <c:axId val="199276278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9927573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r>
              <a:rPr lang="en-US" sz="2200" b="1" dirty="0"/>
              <a:t>Twitter Transparency Report </a:t>
            </a:r>
            <a:r>
              <a:rPr lang="en-US" sz="2200" b="1" dirty="0">
                <a:solidFill>
                  <a:srgbClr val="FF0000"/>
                </a:solidFill>
              </a:rPr>
              <a:t>H2 2019</a:t>
            </a:r>
          </a:p>
        </c:rich>
      </c:tx>
      <c:layout/>
      <c:overlay val="0"/>
      <c:spPr>
        <a:noFill/>
        <a:ln>
          <a:noFill/>
        </a:ln>
        <a:effectLst/>
      </c:spPr>
      <c:txPr>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percentStacked"/>
        <c:varyColors val="0"/>
        <c:ser>
          <c:idx val="0"/>
          <c:order val="0"/>
          <c:tx>
            <c:strRef>
              <c:f>Sheet1!$B$1</c:f>
              <c:strCache>
                <c:ptCount val="1"/>
                <c:pt idx="0">
                  <c:v>Data produced</c:v>
                </c:pt>
              </c:strCache>
            </c:strRef>
          </c:tx>
          <c:spPr>
            <a:solidFill>
              <a:schemeClr val="accent1"/>
            </a:solidFill>
            <a:ln>
              <a:noFill/>
            </a:ln>
            <a:effectLst/>
          </c:spPr>
          <c:invertIfNegative val="0"/>
          <c:cat>
            <c:strRef>
              <c:f>Sheet1!$A$2:$A$3</c:f>
              <c:strCache>
                <c:ptCount val="2"/>
                <c:pt idx="0">
                  <c:v>Parties to Budapest Convention</c:v>
                </c:pt>
                <c:pt idx="1">
                  <c:v>Other countries</c:v>
                </c:pt>
              </c:strCache>
            </c:strRef>
          </c:cat>
          <c:val>
            <c:numRef>
              <c:f>Sheet1!$B$2:$B$3</c:f>
              <c:numCache>
                <c:formatCode>#,##0</c:formatCode>
                <c:ptCount val="2"/>
                <c:pt idx="0">
                  <c:v>3392</c:v>
                </c:pt>
                <c:pt idx="1">
                  <c:v>175</c:v>
                </c:pt>
              </c:numCache>
            </c:numRef>
          </c:val>
          <c:extLst xmlns:c16r2="http://schemas.microsoft.com/office/drawing/2015/06/chart">
            <c:ext xmlns:c16="http://schemas.microsoft.com/office/drawing/2014/chart" uri="{C3380CC4-5D6E-409C-BE32-E72D297353CC}">
              <c16:uniqueId val="{00000000-F3D8-440D-9A52-34492E68BB14}"/>
            </c:ext>
          </c:extLst>
        </c:ser>
        <c:ser>
          <c:idx val="1"/>
          <c:order val="1"/>
          <c:tx>
            <c:strRef>
              <c:f>Sheet1!$C$1</c:f>
              <c:strCache>
                <c:ptCount val="1"/>
                <c:pt idx="0">
                  <c:v>No data produced</c:v>
                </c:pt>
              </c:strCache>
            </c:strRef>
          </c:tx>
          <c:spPr>
            <a:solidFill>
              <a:schemeClr val="accent2"/>
            </a:solidFill>
            <a:ln>
              <a:noFill/>
            </a:ln>
            <a:effectLst/>
          </c:spPr>
          <c:invertIfNegative val="0"/>
          <c:cat>
            <c:strRef>
              <c:f>Sheet1!$A$2:$A$3</c:f>
              <c:strCache>
                <c:ptCount val="2"/>
                <c:pt idx="0">
                  <c:v>Parties to Budapest Convention</c:v>
                </c:pt>
                <c:pt idx="1">
                  <c:v>Other countries</c:v>
                </c:pt>
              </c:strCache>
            </c:strRef>
          </c:cat>
          <c:val>
            <c:numRef>
              <c:f>Sheet1!$C$2:$C$3</c:f>
              <c:numCache>
                <c:formatCode>#,##0</c:formatCode>
                <c:ptCount val="2"/>
                <c:pt idx="0" formatCode="General">
                  <c:v>3805</c:v>
                </c:pt>
                <c:pt idx="1">
                  <c:v>1447</c:v>
                </c:pt>
              </c:numCache>
            </c:numRef>
          </c:val>
          <c:extLst xmlns:c16r2="http://schemas.microsoft.com/office/drawing/2015/06/chart">
            <c:ext xmlns:c16="http://schemas.microsoft.com/office/drawing/2014/chart" uri="{C3380CC4-5D6E-409C-BE32-E72D297353CC}">
              <c16:uniqueId val="{00000001-F3D8-440D-9A52-34492E68BB14}"/>
            </c:ext>
          </c:extLst>
        </c:ser>
        <c:dLbls>
          <c:showLegendKey val="0"/>
          <c:showVal val="0"/>
          <c:showCatName val="0"/>
          <c:showSerName val="0"/>
          <c:showPercent val="0"/>
          <c:showBubbleSize val="0"/>
        </c:dLbls>
        <c:gapWidth val="150"/>
        <c:overlap val="100"/>
        <c:axId val="1992750816"/>
        <c:axId val="1992763872"/>
      </c:barChart>
      <c:catAx>
        <c:axId val="19927508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crossAx val="1992763872"/>
        <c:crosses val="autoZero"/>
        <c:auto val="1"/>
        <c:lblAlgn val="ctr"/>
        <c:lblOffset val="100"/>
        <c:noMultiLvlLbl val="0"/>
      </c:catAx>
      <c:valAx>
        <c:axId val="199276387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99275081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1-954F-42ED-BE1C-67F2BBD51BDF}"/>
              </c:ext>
            </c:extLst>
          </c:dPt>
          <c:dPt>
            <c:idx val="1"/>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3-954F-42ED-BE1C-67F2BBD51BDF}"/>
              </c:ext>
            </c:extLst>
          </c:dPt>
          <c:dPt>
            <c:idx val="2"/>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5-954F-42ED-BE1C-67F2BBD51BDF}"/>
              </c:ext>
            </c:extLst>
          </c:dPt>
          <c:dPt>
            <c:idx val="3"/>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7-954F-42ED-BE1C-67F2BBD51BDF}"/>
              </c:ext>
            </c:extLst>
          </c:dPt>
          <c:dPt>
            <c:idx val="4"/>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B-C372-4AC2-83D2-F174F61AA4A0}"/>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1-954F-42ED-BE1C-67F2BBD51BDF}"/>
              </c:ext>
            </c:extLst>
          </c:dPt>
          <c:dPt>
            <c:idx val="1"/>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954F-42ED-BE1C-67F2BBD51BDF}"/>
              </c:ext>
            </c:extLst>
          </c:dPt>
          <c:dPt>
            <c:idx val="2"/>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5-954F-42ED-BE1C-67F2BBD51BDF}"/>
              </c:ext>
            </c:extLst>
          </c:dPt>
          <c:dPt>
            <c:idx val="3"/>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954F-42ED-BE1C-67F2BBD51BDF}"/>
              </c:ext>
            </c:extLst>
          </c:dPt>
          <c:dPt>
            <c:idx val="4"/>
            <c:bubble3D val="0"/>
            <c:spPr>
              <a:pattFill prst="ltDnDiag">
                <a:fgClr>
                  <a:schemeClr val="accent2"/>
                </a:fgClr>
                <a:bgClr>
                  <a:schemeClr val="bg1"/>
                </a:bgClr>
              </a:pattFill>
              <a:ln w="19050">
                <a:solidFill>
                  <a:schemeClr val="tx1"/>
                </a:solidFill>
              </a:ln>
              <a:effectLst/>
            </c:spPr>
            <c:extLst xmlns:c16r2="http://schemas.microsoft.com/office/drawing/2015/06/char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B-5629-4FF9-8B22-33842B680A12}"/>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1-954F-42ED-BE1C-67F2BBD51BDF}"/>
              </c:ext>
            </c:extLst>
          </c:dPt>
          <c:dPt>
            <c:idx val="1"/>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954F-42ED-BE1C-67F2BBD51BDF}"/>
              </c:ext>
            </c:extLst>
          </c:dPt>
          <c:dPt>
            <c:idx val="2"/>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5-954F-42ED-BE1C-67F2BBD51BDF}"/>
              </c:ext>
            </c:extLst>
          </c:dPt>
          <c:dPt>
            <c:idx val="3"/>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954F-42ED-BE1C-67F2BBD51BDF}"/>
              </c:ext>
            </c:extLst>
          </c:dPt>
          <c:dPt>
            <c:idx val="4"/>
            <c:bubble3D val="0"/>
            <c:spPr>
              <a:pattFill prst="ltDnDiag">
                <a:fgClr>
                  <a:schemeClr val="accent2"/>
                </a:fgClr>
                <a:bgClr>
                  <a:schemeClr val="bg1"/>
                </a:bgClr>
              </a:pattFill>
              <a:ln w="19050">
                <a:solidFill>
                  <a:schemeClr val="tx1"/>
                </a:solidFill>
              </a:ln>
              <a:effectLst/>
            </c:spPr>
            <c:extLst xmlns:c16r2="http://schemas.microsoft.com/office/drawing/2015/06/char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B-EF19-49F1-B34C-B022FDA6C934}"/>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1-954F-42ED-BE1C-67F2BBD51BDF}"/>
              </c:ext>
            </c:extLst>
          </c:dPt>
          <c:dPt>
            <c:idx val="1"/>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954F-42ED-BE1C-67F2BBD51BDF}"/>
              </c:ext>
            </c:extLst>
          </c:dPt>
          <c:dPt>
            <c:idx val="2"/>
            <c:bubble3D val="0"/>
            <c:spPr>
              <a:noFill/>
              <a:ln w="19050">
                <a:solidFill>
                  <a:schemeClr val="tx1"/>
                </a:solidFill>
              </a:ln>
              <a:effectLst/>
            </c:spPr>
            <c:extLst xmlns:c16r2="http://schemas.microsoft.com/office/drawing/2015/06/chart">
              <c:ext xmlns:c16="http://schemas.microsoft.com/office/drawing/2014/chart" uri="{C3380CC4-5D6E-409C-BE32-E72D297353CC}">
                <c16:uniqueId val="{00000005-954F-42ED-BE1C-67F2BBD51BDF}"/>
              </c:ext>
            </c:extLst>
          </c:dPt>
          <c:dPt>
            <c:idx val="3"/>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954F-42ED-BE1C-67F2BBD51BDF}"/>
              </c:ext>
            </c:extLst>
          </c:dPt>
          <c:dPt>
            <c:idx val="4"/>
            <c:bubble3D val="0"/>
            <c:spPr>
              <a:pattFill prst="ltDnDiag">
                <a:fgClr>
                  <a:schemeClr val="accent2"/>
                </a:fgClr>
                <a:bgClr>
                  <a:schemeClr val="bg1"/>
                </a:bgClr>
              </a:pattFill>
              <a:ln w="19050">
                <a:solidFill>
                  <a:schemeClr val="tx1"/>
                </a:solidFill>
              </a:ln>
              <a:effectLst/>
            </c:spPr>
            <c:extLst xmlns:c16r2="http://schemas.microsoft.com/office/drawing/2015/06/char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xmlns:c16r2="http://schemas.microsoft.com/office/drawing/2015/06/char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xmlns:c16r2="http://schemas.microsoft.com/office/drawing/2015/06/chart">
              <c:ext xmlns:c16="http://schemas.microsoft.com/office/drawing/2014/chart" uri="{C3380CC4-5D6E-409C-BE32-E72D297353CC}">
                <c16:uniqueId val="{0000000B-A3C6-4615-BA8E-D8FF32CA46E1}"/>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xmlns:c16r2="http://schemas.microsoft.com/office/drawing/2015/06/char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US" sz="2800" b="1" dirty="0"/>
            <a:t>Which of the following is a fundamental pillar for any cybercrime treaty?</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dirty="0"/>
            <a:t>a) Offences</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dgm:spPr/>
      <dgm:t>
        <a:bodyPr/>
        <a:lstStyle/>
        <a:p>
          <a:r>
            <a:rPr lang="en-US" dirty="0"/>
            <a:t>b) Procedural powers</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dgm:spPr/>
      <dgm:t>
        <a:bodyPr/>
        <a:lstStyle/>
        <a:p>
          <a:r>
            <a:rPr lang="en-US" dirty="0"/>
            <a:t>c) International cooperation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dirty="0"/>
            <a:t>d) Safeguards / Civil Liberties / Human Rights</a:t>
          </a:r>
        </a:p>
      </dgm:t>
    </dgm:pt>
    <dgm:pt modelId="{6643C99F-6929-4115-B10C-449964C298DB}" type="parTrans" cxnId="{5441ACF7-001D-47E8-BE90-D77A819FBE03}">
      <dgm:prSet/>
      <dgm:spPr/>
      <dgm:t>
        <a:bodyPr/>
        <a:lstStyle/>
        <a:p>
          <a:endParaRPr lang="aa-ET"/>
        </a:p>
      </dgm:t>
    </dgm:pt>
    <dgm:pt modelId="{9EB8D1B3-16DB-4A75-A7E2-3B79ADD997CE}" type="sibTrans" cxnId="{5441ACF7-001D-47E8-BE90-D77A819FBE03}">
      <dgm:prSet/>
      <dgm:spPr/>
      <dgm:t>
        <a:bodyPr/>
        <a:lstStyle/>
        <a:p>
          <a:endParaRPr lang="aa-ET"/>
        </a:p>
      </dgm:t>
    </dgm:pt>
    <dgm:pt modelId="{9EFF4F62-79ED-4EA0-85C1-51F88755C8EE}">
      <dgm:prSet phldrT="[Text]"/>
      <dgm:spPr/>
      <dgm:t>
        <a:bodyPr/>
        <a:lstStyle/>
        <a:p>
          <a:r>
            <a:rPr lang="en-US" dirty="0"/>
            <a:t>e) Electronic evidence</a:t>
          </a:r>
        </a:p>
      </dgm:t>
    </dgm:pt>
    <dgm:pt modelId="{8EAFCDE7-4869-4D95-9359-6DA608AB28F0}" type="parTrans" cxnId="{40F08CBE-C0FF-49E9-A14D-59F0F70F60CC}">
      <dgm:prSet/>
      <dgm:spPr/>
      <dgm:t>
        <a:bodyPr/>
        <a:lstStyle/>
        <a:p>
          <a:endParaRPr lang="aa-ET"/>
        </a:p>
      </dgm:t>
    </dgm:pt>
    <dgm:pt modelId="{D3274077-7919-4B64-B4D8-786A32E9EF73}" type="sibTrans" cxnId="{40F08CBE-C0FF-49E9-A14D-59F0F70F60CC}">
      <dgm:prSet/>
      <dgm:spPr/>
      <dgm:t>
        <a:bodyPr/>
        <a:lstStyle/>
        <a:p>
          <a:endParaRPr lang="aa-ET"/>
        </a:p>
      </dgm:t>
    </dgm:pt>
    <dgm:pt modelId="{2D567ECC-EE11-40BE-8D44-12DF75E7AAA4}">
      <dgm:prSet phldrT="[Text]"/>
      <dgm:spPr/>
      <dgm:t>
        <a:bodyPr/>
        <a:lstStyle/>
        <a:p>
          <a:r>
            <a:rPr lang="en-US" dirty="0"/>
            <a:t>f) All of the above </a:t>
          </a:r>
        </a:p>
      </dgm:t>
    </dgm:pt>
    <dgm:pt modelId="{096A135B-3D51-4C14-B762-4DFFB46136C9}" type="parTrans" cxnId="{45629286-2642-481F-BB3F-C9DC76E6A851}">
      <dgm:prSet/>
      <dgm:spPr/>
      <dgm:t>
        <a:bodyPr/>
        <a:lstStyle/>
        <a:p>
          <a:endParaRPr lang="aa-ET"/>
        </a:p>
      </dgm:t>
    </dgm:pt>
    <dgm:pt modelId="{352CE29C-C095-4E8D-B62B-E607F5416469}" type="sibTrans" cxnId="{45629286-2642-481F-BB3F-C9DC76E6A851}">
      <dgm:prSet/>
      <dgm:spPr/>
      <dgm:t>
        <a:bodyPr/>
        <a:lstStyle/>
        <a:p>
          <a:endParaRPr lang="aa-ET"/>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7" custScaleX="312303"/>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7"/>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6"/>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7"/>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6"/>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7"/>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6"/>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4" presStyleCnt="7"/>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3" presStyleCnt="6"/>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5" presStyleCnt="7"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4" presStyleCnt="6"/>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6" presStyleCnt="7"/>
      <dgm:spPr/>
      <dgm:t>
        <a:bodyPr/>
        <a:lstStyle/>
        <a:p>
          <a:endParaRPr lang="en-US"/>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5" presStyleCnt="6"/>
      <dgm:spPr/>
    </dgm:pt>
    <dgm:pt modelId="{E3E8A01D-29A2-442B-B2D9-9A8138A25142}" type="pres">
      <dgm:prSet presAssocID="{2D567ECC-EE11-40BE-8D44-12DF75E7AAA4}" presName="vertSpace2b" presStyleCnt="0"/>
      <dgm:spPr/>
    </dgm:pt>
  </dgm:ptLst>
  <dgm:cxnLst>
    <dgm:cxn modelId="{2E9FB024-7424-694A-AF48-3FAF0F12021E}" srcId="{8E61202A-36DD-0240-811A-270D9611A395}" destId="{323950B2-6BC2-AE4B-B5B8-B2437BA58494}" srcOrd="1" destOrd="0" parTransId="{7D9EC74E-4481-C849-9F84-FC81A57E126D}" sibTransId="{A9F617AB-9877-BB4B-828A-76F7E3E29AEF}"/>
    <dgm:cxn modelId="{6419D437-77A5-4FED-A8FF-561AE47977C3}" type="presOf" srcId="{8E61202A-36DD-0240-811A-270D9611A395}" destId="{CFE00427-EDF8-324F-9A5C-A181E81A4D48}"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5629286-2642-481F-BB3F-C9DC76E6A851}" srcId="{8E61202A-36DD-0240-811A-270D9611A395}" destId="{2D567ECC-EE11-40BE-8D44-12DF75E7AAA4}" srcOrd="5" destOrd="0" parTransId="{096A135B-3D51-4C14-B762-4DFFB46136C9}" sibTransId="{352CE29C-C095-4E8D-B62B-E607F5416469}"/>
    <dgm:cxn modelId="{40F08CBE-C0FF-49E9-A14D-59F0F70F60CC}" srcId="{8E61202A-36DD-0240-811A-270D9611A395}" destId="{9EFF4F62-79ED-4EA0-85C1-51F88755C8EE}" srcOrd="4" destOrd="0" parTransId="{8EAFCDE7-4869-4D95-9359-6DA608AB28F0}" sibTransId="{D3274077-7919-4B64-B4D8-786A32E9EF73}"/>
    <dgm:cxn modelId="{AFD2487F-444F-4C44-A623-9AAFEB90AC49}" srcId="{8E61202A-36DD-0240-811A-270D9611A395}" destId="{412DA8CB-B9E5-F44F-9FDD-EF35DF68306D}" srcOrd="2" destOrd="0" parTransId="{7E8B7982-18DC-F246-BFD4-7B9D4C9DB2CA}" sibTransId="{960A4A2E-B23E-7544-9A93-1312898E2DC4}"/>
    <dgm:cxn modelId="{99EB5834-3593-6644-A836-6C8D5595A820}" srcId="{8E61202A-36DD-0240-811A-270D9611A395}" destId="{7029F5E8-D056-AE49-BD66-3C193010DDE8}" srcOrd="0" destOrd="0" parTransId="{ACE97453-93D9-C642-95ED-D55F9984F778}" sibTransId="{3346CD8C-3206-F84A-BEA2-B5492B6B7347}"/>
    <dgm:cxn modelId="{647C8E7C-E9CF-4CA3-BAEB-A790ECC8C364}" type="presOf" srcId="{412DA8CB-B9E5-F44F-9FDD-EF35DF68306D}" destId="{B9E57DF2-F223-F848-B6AB-FEB0F6FB4076}" srcOrd="0" destOrd="0" presId="urn:microsoft.com/office/officeart/2008/layout/LinedList"/>
    <dgm:cxn modelId="{5441ACF7-001D-47E8-BE90-D77A819FBE03}" srcId="{8E61202A-36DD-0240-811A-270D9611A395}" destId="{D907F82D-4934-4260-A319-D0C1005DB73A}" srcOrd="3" destOrd="0" parTransId="{6643C99F-6929-4115-B10C-449964C298DB}" sibTransId="{9EB8D1B3-16DB-4A75-A7E2-3B79ADD997CE}"/>
    <dgm:cxn modelId="{3E1E8DD6-66F0-4128-95E3-56F655FE22E2}" type="presOf" srcId="{9EFF4F62-79ED-4EA0-85C1-51F88755C8EE}" destId="{0DEDE790-6650-4E13-B812-9DA3ABBAEB7C}" srcOrd="0" destOrd="0" presId="urn:microsoft.com/office/officeart/2008/layout/LinedList"/>
    <dgm:cxn modelId="{18C1FC24-61F8-4FD4-BE43-5F878E92A2B8}" type="presOf" srcId="{3C774A1C-BB1C-4347-A758-A94A436F7244}" destId="{9CA50A65-40FA-E945-A868-9E3FE840B07E}" srcOrd="0" destOrd="0" presId="urn:microsoft.com/office/officeart/2008/layout/LinedList"/>
    <dgm:cxn modelId="{607FBA8E-E7D1-424F-B49A-9BF58866DA7F}" type="presOf" srcId="{D907F82D-4934-4260-A319-D0C1005DB73A}" destId="{576A2C98-791A-4E50-8CB8-1914215BEA2D}" srcOrd="0" destOrd="0" presId="urn:microsoft.com/office/officeart/2008/layout/LinedList"/>
    <dgm:cxn modelId="{8D7028C7-12E4-4BC0-995F-C92EDAC9FA6D}" type="presOf" srcId="{7029F5E8-D056-AE49-BD66-3C193010DDE8}" destId="{5D9EDF3F-7B20-8E47-A431-F9F24450F874}" srcOrd="0" destOrd="0" presId="urn:microsoft.com/office/officeart/2008/layout/LinedList"/>
    <dgm:cxn modelId="{9A7033AC-2E6B-4B43-AC66-222BE30C0162}" type="presOf" srcId="{2D567ECC-EE11-40BE-8D44-12DF75E7AAA4}" destId="{27817E14-DB1F-4D8F-A68A-7A628C5AB32E}" srcOrd="0" destOrd="0" presId="urn:microsoft.com/office/officeart/2008/layout/LinedList"/>
    <dgm:cxn modelId="{07023205-C3B1-430B-9F79-47F22C422639}" type="presOf" srcId="{323950B2-6BC2-AE4B-B5B8-B2437BA58494}" destId="{D6847470-F054-2943-A634-F983FF0A0122}" srcOrd="0" destOrd="0" presId="urn:microsoft.com/office/officeart/2008/layout/LinedList"/>
    <dgm:cxn modelId="{0E8FBAD5-7DB9-4405-BC59-D39C77A47E21}" type="presParOf" srcId="{9CA50A65-40FA-E945-A868-9E3FE840B07E}" destId="{D5C7DCB4-3723-4443-ADD7-DBEB1005841A}" srcOrd="0" destOrd="0" presId="urn:microsoft.com/office/officeart/2008/layout/LinedList"/>
    <dgm:cxn modelId="{DD33CA54-0D60-466A-9BCA-D041244FC989}" type="presParOf" srcId="{9CA50A65-40FA-E945-A868-9E3FE840B07E}" destId="{9F8ADD56-4647-5947-BF4A-89820DB0503F}" srcOrd="1" destOrd="0" presId="urn:microsoft.com/office/officeart/2008/layout/LinedList"/>
    <dgm:cxn modelId="{52B21714-10CB-48C1-A166-DEF87C63BD11}" type="presParOf" srcId="{9F8ADD56-4647-5947-BF4A-89820DB0503F}" destId="{CFE00427-EDF8-324F-9A5C-A181E81A4D48}" srcOrd="0" destOrd="0" presId="urn:microsoft.com/office/officeart/2008/layout/LinedList"/>
    <dgm:cxn modelId="{DD58C0C7-8EB9-4A50-A5A6-27AE61EEB557}" type="presParOf" srcId="{9F8ADD56-4647-5947-BF4A-89820DB0503F}" destId="{71554259-89F3-DC41-AF38-A80F6823C6AB}" srcOrd="1" destOrd="0" presId="urn:microsoft.com/office/officeart/2008/layout/LinedList"/>
    <dgm:cxn modelId="{7E9B71F4-C738-4A5A-B6AB-83D3501A24F4}" type="presParOf" srcId="{71554259-89F3-DC41-AF38-A80F6823C6AB}" destId="{D0431CA8-5100-6745-A242-ED330061BD73}" srcOrd="0" destOrd="0" presId="urn:microsoft.com/office/officeart/2008/layout/LinedList"/>
    <dgm:cxn modelId="{34BAF2DF-6586-4165-92CF-E5874069ED2B}" type="presParOf" srcId="{71554259-89F3-DC41-AF38-A80F6823C6AB}" destId="{FE55CC5A-C0EF-DF45-AF1E-C9A5EF0E713C}" srcOrd="1" destOrd="0" presId="urn:microsoft.com/office/officeart/2008/layout/LinedList"/>
    <dgm:cxn modelId="{165E71F6-29E0-410B-91DF-528AC87B10BB}" type="presParOf" srcId="{FE55CC5A-C0EF-DF45-AF1E-C9A5EF0E713C}" destId="{D79F8CF2-80EE-C747-9C26-26414E55692C}" srcOrd="0" destOrd="0" presId="urn:microsoft.com/office/officeart/2008/layout/LinedList"/>
    <dgm:cxn modelId="{4094E4C7-4A77-4ACB-8913-C58FA7156FFA}" type="presParOf" srcId="{FE55CC5A-C0EF-DF45-AF1E-C9A5EF0E713C}" destId="{5D9EDF3F-7B20-8E47-A431-F9F24450F874}" srcOrd="1" destOrd="0" presId="urn:microsoft.com/office/officeart/2008/layout/LinedList"/>
    <dgm:cxn modelId="{A0D2322D-6A01-4FF8-90DE-AD6F812EC7C6}" type="presParOf" srcId="{FE55CC5A-C0EF-DF45-AF1E-C9A5EF0E713C}" destId="{EB933D24-ABB6-0C44-A5A7-05F1CB99F1EB}" srcOrd="2" destOrd="0" presId="urn:microsoft.com/office/officeart/2008/layout/LinedList"/>
    <dgm:cxn modelId="{850E0EEE-AE99-4063-8BBF-43470862C535}" type="presParOf" srcId="{71554259-89F3-DC41-AF38-A80F6823C6AB}" destId="{EB798B99-5590-864A-A2C1-F553D99D3FAA}" srcOrd="2" destOrd="0" presId="urn:microsoft.com/office/officeart/2008/layout/LinedList"/>
    <dgm:cxn modelId="{EC529421-1531-4E80-A80A-CD1CFA1EC180}" type="presParOf" srcId="{71554259-89F3-DC41-AF38-A80F6823C6AB}" destId="{9C715A5E-13B0-3F4D-85BD-4FA3A97839C5}" srcOrd="3" destOrd="0" presId="urn:microsoft.com/office/officeart/2008/layout/LinedList"/>
    <dgm:cxn modelId="{27E514B5-A711-4E74-9A40-8693624A1B37}" type="presParOf" srcId="{71554259-89F3-DC41-AF38-A80F6823C6AB}" destId="{D06F8563-21D8-9742-9655-9B668CF235AD}" srcOrd="4" destOrd="0" presId="urn:microsoft.com/office/officeart/2008/layout/LinedList"/>
    <dgm:cxn modelId="{A4DDC141-BB85-44FC-803B-1B0DBDD2ACF5}" type="presParOf" srcId="{D06F8563-21D8-9742-9655-9B668CF235AD}" destId="{FC6B0E8A-D5C8-BF42-A0DB-5A2B5E61A3A8}" srcOrd="0" destOrd="0" presId="urn:microsoft.com/office/officeart/2008/layout/LinedList"/>
    <dgm:cxn modelId="{E0A71B90-2A5F-4158-B687-FD142B938F41}" type="presParOf" srcId="{D06F8563-21D8-9742-9655-9B668CF235AD}" destId="{D6847470-F054-2943-A634-F983FF0A0122}" srcOrd="1" destOrd="0" presId="urn:microsoft.com/office/officeart/2008/layout/LinedList"/>
    <dgm:cxn modelId="{949933F8-7D4B-4907-8E92-477C2554725D}" type="presParOf" srcId="{D06F8563-21D8-9742-9655-9B668CF235AD}" destId="{93837557-E77B-4749-A0F8-1876E8CD33B9}" srcOrd="2" destOrd="0" presId="urn:microsoft.com/office/officeart/2008/layout/LinedList"/>
    <dgm:cxn modelId="{5579F709-5087-43B4-8A6C-4AD92FBC63A4}" type="presParOf" srcId="{71554259-89F3-DC41-AF38-A80F6823C6AB}" destId="{5B901F7D-EE59-304E-B86D-F0C8CC3A841B}" srcOrd="5" destOrd="0" presId="urn:microsoft.com/office/officeart/2008/layout/LinedList"/>
    <dgm:cxn modelId="{97B310E7-D7F4-4A21-85A4-EF9D6443B07B}" type="presParOf" srcId="{71554259-89F3-DC41-AF38-A80F6823C6AB}" destId="{3A7A15FE-03D5-7B4E-BE07-5A9A9318E5F4}" srcOrd="6" destOrd="0" presId="urn:microsoft.com/office/officeart/2008/layout/LinedList"/>
    <dgm:cxn modelId="{8159C861-0343-4481-A767-FE2E9504B8C9}" type="presParOf" srcId="{71554259-89F3-DC41-AF38-A80F6823C6AB}" destId="{A4B3FD2E-63E5-E445-B87B-210177B3706B}" srcOrd="7" destOrd="0" presId="urn:microsoft.com/office/officeart/2008/layout/LinedList"/>
    <dgm:cxn modelId="{156B11D3-D268-4143-9A00-298569EF8682}" type="presParOf" srcId="{A4B3FD2E-63E5-E445-B87B-210177B3706B}" destId="{B4FE7B28-4407-5045-AAC1-7786FB86FE88}" srcOrd="0" destOrd="0" presId="urn:microsoft.com/office/officeart/2008/layout/LinedList"/>
    <dgm:cxn modelId="{5973A255-C667-48B8-BAE9-D8389D708D99}" type="presParOf" srcId="{A4B3FD2E-63E5-E445-B87B-210177B3706B}" destId="{B9E57DF2-F223-F848-B6AB-FEB0F6FB4076}" srcOrd="1" destOrd="0" presId="urn:microsoft.com/office/officeart/2008/layout/LinedList"/>
    <dgm:cxn modelId="{DDD5A1E9-B41E-41C9-A878-3DC73571BD4B}" type="presParOf" srcId="{A4B3FD2E-63E5-E445-B87B-210177B3706B}" destId="{84017E13-6661-1647-9DB1-F43BB49DC0FD}" srcOrd="2" destOrd="0" presId="urn:microsoft.com/office/officeart/2008/layout/LinedList"/>
    <dgm:cxn modelId="{1D7EF850-6A93-4B27-B9DD-87CF69A7082E}" type="presParOf" srcId="{71554259-89F3-DC41-AF38-A80F6823C6AB}" destId="{1E88F2A9-FC8F-2A4F-ABF4-2C5837CA76E5}" srcOrd="8" destOrd="0" presId="urn:microsoft.com/office/officeart/2008/layout/LinedList"/>
    <dgm:cxn modelId="{70B0E78B-DE39-4E57-BB0D-10B2D55D7786}" type="presParOf" srcId="{71554259-89F3-DC41-AF38-A80F6823C6AB}" destId="{02B19E4E-8333-4B4F-AA1E-19B5E7CAD48B}" srcOrd="9" destOrd="0" presId="urn:microsoft.com/office/officeart/2008/layout/LinedList"/>
    <dgm:cxn modelId="{00889B7B-3601-4E03-9D60-290194BC7BB5}" type="presParOf" srcId="{71554259-89F3-DC41-AF38-A80F6823C6AB}" destId="{5121BA32-9249-455A-8A20-08E85B86269F}" srcOrd="10" destOrd="0" presId="urn:microsoft.com/office/officeart/2008/layout/LinedList"/>
    <dgm:cxn modelId="{4FD22995-3710-4537-A903-59536957A5CD}" type="presParOf" srcId="{5121BA32-9249-455A-8A20-08E85B86269F}" destId="{E379A0C3-13D3-46B9-950A-CF0A08724A6D}" srcOrd="0" destOrd="0" presId="urn:microsoft.com/office/officeart/2008/layout/LinedList"/>
    <dgm:cxn modelId="{2786AA5E-859B-4426-B45C-BD46D21A1370}" type="presParOf" srcId="{5121BA32-9249-455A-8A20-08E85B86269F}" destId="{576A2C98-791A-4E50-8CB8-1914215BEA2D}" srcOrd="1" destOrd="0" presId="urn:microsoft.com/office/officeart/2008/layout/LinedList"/>
    <dgm:cxn modelId="{4E039EBF-271D-444B-B613-2485E112E6EF}" type="presParOf" srcId="{5121BA32-9249-455A-8A20-08E85B86269F}" destId="{3EC880A3-8E6D-40A4-857F-9A4C9ED1B22A}" srcOrd="2" destOrd="0" presId="urn:microsoft.com/office/officeart/2008/layout/LinedList"/>
    <dgm:cxn modelId="{8F8A1BF3-1E8A-40A6-A21D-50FF4A178D87}" type="presParOf" srcId="{71554259-89F3-DC41-AF38-A80F6823C6AB}" destId="{45167FBC-5EE3-4C8A-A94C-30BB5DE89AD6}" srcOrd="11" destOrd="0" presId="urn:microsoft.com/office/officeart/2008/layout/LinedList"/>
    <dgm:cxn modelId="{3CEE3C75-2F7E-4A5C-B078-2424A8535A42}" type="presParOf" srcId="{71554259-89F3-DC41-AF38-A80F6823C6AB}" destId="{BC5CA65E-0C6F-472F-B2E2-282C2CDDDC9F}" srcOrd="12" destOrd="0" presId="urn:microsoft.com/office/officeart/2008/layout/LinedList"/>
    <dgm:cxn modelId="{31DF2116-8160-4696-9CED-AB9A34DF591D}" type="presParOf" srcId="{71554259-89F3-DC41-AF38-A80F6823C6AB}" destId="{DFE917DE-2459-4110-B5CA-909F8A25E9B3}" srcOrd="13" destOrd="0" presId="urn:microsoft.com/office/officeart/2008/layout/LinedList"/>
    <dgm:cxn modelId="{E90A66B1-F5E9-4475-B1F0-069F355B00E4}" type="presParOf" srcId="{DFE917DE-2459-4110-B5CA-909F8A25E9B3}" destId="{BFFB7145-8402-485B-85FA-7C375AFB0A2C}" srcOrd="0" destOrd="0" presId="urn:microsoft.com/office/officeart/2008/layout/LinedList"/>
    <dgm:cxn modelId="{D82718F6-4D8B-446C-8310-16EC43B76A7F}" type="presParOf" srcId="{DFE917DE-2459-4110-B5CA-909F8A25E9B3}" destId="{0DEDE790-6650-4E13-B812-9DA3ABBAEB7C}" srcOrd="1" destOrd="0" presId="urn:microsoft.com/office/officeart/2008/layout/LinedList"/>
    <dgm:cxn modelId="{DF84B397-A9F3-48E6-92C5-8DC84CBE6B89}" type="presParOf" srcId="{DFE917DE-2459-4110-B5CA-909F8A25E9B3}" destId="{CC02E1CA-72BE-493C-916D-08B08D649491}" srcOrd="2" destOrd="0" presId="urn:microsoft.com/office/officeart/2008/layout/LinedList"/>
    <dgm:cxn modelId="{DC49F827-E066-431E-ABD6-D30C53A7D14D}" type="presParOf" srcId="{71554259-89F3-DC41-AF38-A80F6823C6AB}" destId="{41DAB04F-B76E-41A3-BF92-19D36F058A9E}" srcOrd="14" destOrd="0" presId="urn:microsoft.com/office/officeart/2008/layout/LinedList"/>
    <dgm:cxn modelId="{B48AA1BA-3553-4D77-A6AB-A330313DE7CE}" type="presParOf" srcId="{71554259-89F3-DC41-AF38-A80F6823C6AB}" destId="{E5F9CA9F-91E3-425C-B99F-A98D8F0B0A7F}" srcOrd="15" destOrd="0" presId="urn:microsoft.com/office/officeart/2008/layout/LinedList"/>
    <dgm:cxn modelId="{3E9B2153-23A2-4261-BFED-AC53A340B9A2}" type="presParOf" srcId="{71554259-89F3-DC41-AF38-A80F6823C6AB}" destId="{B3DB48DB-4C93-4596-9AC6-3B83B01CF220}" srcOrd="16" destOrd="0" presId="urn:microsoft.com/office/officeart/2008/layout/LinedList"/>
    <dgm:cxn modelId="{6B8DED5C-9819-451C-AD6C-5ECDFF2FE399}" type="presParOf" srcId="{B3DB48DB-4C93-4596-9AC6-3B83B01CF220}" destId="{40B7A97C-3464-43FE-BFE9-19588B33F0C0}" srcOrd="0" destOrd="0" presId="urn:microsoft.com/office/officeart/2008/layout/LinedList"/>
    <dgm:cxn modelId="{9B338E0B-8A26-466D-A611-DCAA21F8444C}" type="presParOf" srcId="{B3DB48DB-4C93-4596-9AC6-3B83B01CF220}" destId="{27817E14-DB1F-4D8F-A68A-7A628C5AB32E}" srcOrd="1" destOrd="0" presId="urn:microsoft.com/office/officeart/2008/layout/LinedList"/>
    <dgm:cxn modelId="{E0C03F3B-2EF3-4EA0-BECB-8EFA2AAFC532}" type="presParOf" srcId="{B3DB48DB-4C93-4596-9AC6-3B83B01CF220}" destId="{4DA3FBF6-D5DD-4780-9A67-BC9D183196BA}" srcOrd="2" destOrd="0" presId="urn:microsoft.com/office/officeart/2008/layout/LinedList"/>
    <dgm:cxn modelId="{CCBC7F86-F69A-4E03-8B64-A552A9CFBD71}" type="presParOf" srcId="{71554259-89F3-DC41-AF38-A80F6823C6AB}" destId="{9B1E8AEA-2A8D-4500-8486-4DCED5C7B4CD}" srcOrd="17" destOrd="0" presId="urn:microsoft.com/office/officeart/2008/layout/LinedList"/>
    <dgm:cxn modelId="{6885842C-9E95-4BB8-832A-7219170A190F}" type="presParOf" srcId="{71554259-89F3-DC41-AF38-A80F6823C6AB}" destId="{E3E8A01D-29A2-442B-B2D9-9A8138A25142}" srcOrd="18"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US" sz="2800" b="1" dirty="0"/>
            <a:t>Which of the following is a fundamental pillar for any cybercrime treaty?</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dirty="0"/>
            <a:t>a) Offences</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dgm:spPr/>
      <dgm:t>
        <a:bodyPr/>
        <a:lstStyle/>
        <a:p>
          <a:r>
            <a:rPr lang="en-US" dirty="0"/>
            <a:t>b) Procedural powers</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dgm:spPr/>
      <dgm:t>
        <a:bodyPr/>
        <a:lstStyle/>
        <a:p>
          <a:r>
            <a:rPr lang="en-US" dirty="0"/>
            <a:t>c) International cooperation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dirty="0"/>
            <a:t>d) Safeguards / Civil Liberties / Human Rights</a:t>
          </a:r>
        </a:p>
      </dgm:t>
    </dgm:pt>
    <dgm:pt modelId="{6643C99F-6929-4115-B10C-449964C298DB}" type="parTrans" cxnId="{5441ACF7-001D-47E8-BE90-D77A819FBE03}">
      <dgm:prSet/>
      <dgm:spPr/>
      <dgm:t>
        <a:bodyPr/>
        <a:lstStyle/>
        <a:p>
          <a:endParaRPr lang="aa-ET"/>
        </a:p>
      </dgm:t>
    </dgm:pt>
    <dgm:pt modelId="{9EB8D1B3-16DB-4A75-A7E2-3B79ADD997CE}" type="sibTrans" cxnId="{5441ACF7-001D-47E8-BE90-D77A819FBE03}">
      <dgm:prSet/>
      <dgm:spPr/>
      <dgm:t>
        <a:bodyPr/>
        <a:lstStyle/>
        <a:p>
          <a:endParaRPr lang="aa-ET"/>
        </a:p>
      </dgm:t>
    </dgm:pt>
    <dgm:pt modelId="{9EFF4F62-79ED-4EA0-85C1-51F88755C8EE}">
      <dgm:prSet phldrT="[Text]"/>
      <dgm:spPr/>
      <dgm:t>
        <a:bodyPr/>
        <a:lstStyle/>
        <a:p>
          <a:r>
            <a:rPr lang="en-US" dirty="0"/>
            <a:t>e) Electronic evidence</a:t>
          </a:r>
        </a:p>
      </dgm:t>
    </dgm:pt>
    <dgm:pt modelId="{8EAFCDE7-4869-4D95-9359-6DA608AB28F0}" type="parTrans" cxnId="{40F08CBE-C0FF-49E9-A14D-59F0F70F60CC}">
      <dgm:prSet/>
      <dgm:spPr/>
      <dgm:t>
        <a:bodyPr/>
        <a:lstStyle/>
        <a:p>
          <a:endParaRPr lang="aa-ET"/>
        </a:p>
      </dgm:t>
    </dgm:pt>
    <dgm:pt modelId="{D3274077-7919-4B64-B4D8-786A32E9EF73}" type="sibTrans" cxnId="{40F08CBE-C0FF-49E9-A14D-59F0F70F60CC}">
      <dgm:prSet/>
      <dgm:spPr/>
      <dgm:t>
        <a:bodyPr/>
        <a:lstStyle/>
        <a:p>
          <a:endParaRPr lang="aa-ET"/>
        </a:p>
      </dgm:t>
    </dgm:pt>
    <dgm:pt modelId="{2D567ECC-EE11-40BE-8D44-12DF75E7AAA4}">
      <dgm:prSet phldrT="[Text]"/>
      <dgm:spPr/>
      <dgm:t>
        <a:bodyPr/>
        <a:lstStyle/>
        <a:p>
          <a:r>
            <a:rPr lang="en-US" b="1" dirty="0">
              <a:solidFill>
                <a:srgbClr val="FF0000"/>
              </a:solidFill>
            </a:rPr>
            <a:t>f) All of the above </a:t>
          </a:r>
        </a:p>
      </dgm:t>
    </dgm:pt>
    <dgm:pt modelId="{096A135B-3D51-4C14-B762-4DFFB46136C9}" type="parTrans" cxnId="{45629286-2642-481F-BB3F-C9DC76E6A851}">
      <dgm:prSet/>
      <dgm:spPr/>
      <dgm:t>
        <a:bodyPr/>
        <a:lstStyle/>
        <a:p>
          <a:endParaRPr lang="aa-ET"/>
        </a:p>
      </dgm:t>
    </dgm:pt>
    <dgm:pt modelId="{352CE29C-C095-4E8D-B62B-E607F5416469}" type="sibTrans" cxnId="{45629286-2642-481F-BB3F-C9DC76E6A851}">
      <dgm:prSet/>
      <dgm:spPr/>
      <dgm:t>
        <a:bodyPr/>
        <a:lstStyle/>
        <a:p>
          <a:endParaRPr lang="aa-ET"/>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7" custScaleX="312303"/>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7"/>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6"/>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7"/>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6"/>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7"/>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6"/>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4" presStyleCnt="7"/>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3" presStyleCnt="6"/>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5" presStyleCnt="7"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4" presStyleCnt="6"/>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6" presStyleCnt="7"/>
      <dgm:spPr/>
      <dgm:t>
        <a:bodyPr/>
        <a:lstStyle/>
        <a:p>
          <a:endParaRPr lang="en-US"/>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5" presStyleCnt="6"/>
      <dgm:spPr/>
    </dgm:pt>
    <dgm:pt modelId="{E3E8A01D-29A2-442B-B2D9-9A8138A25142}" type="pres">
      <dgm:prSet presAssocID="{2D567ECC-EE11-40BE-8D44-12DF75E7AAA4}" presName="vertSpace2b" presStyleCnt="0"/>
      <dgm:spPr/>
    </dgm:pt>
  </dgm:ptLst>
  <dgm:cxnLst>
    <dgm:cxn modelId="{332490B9-1040-4F4A-9BA5-4728D4FDCD04}" type="presOf" srcId="{323950B2-6BC2-AE4B-B5B8-B2437BA58494}" destId="{D6847470-F054-2943-A634-F983FF0A0122}" srcOrd="0" destOrd="0" presId="urn:microsoft.com/office/officeart/2008/layout/LinedList"/>
    <dgm:cxn modelId="{5441ACF7-001D-47E8-BE90-D77A819FBE03}" srcId="{8E61202A-36DD-0240-811A-270D9611A395}" destId="{D907F82D-4934-4260-A319-D0C1005DB73A}" srcOrd="3" destOrd="0" parTransId="{6643C99F-6929-4115-B10C-449964C298DB}" sibTransId="{9EB8D1B3-16DB-4A75-A7E2-3B79ADD997CE}"/>
    <dgm:cxn modelId="{0A1E62E9-3C78-4924-BE50-A57E4185687C}" type="presOf" srcId="{D907F82D-4934-4260-A319-D0C1005DB73A}" destId="{576A2C98-791A-4E50-8CB8-1914215BEA2D}" srcOrd="0" destOrd="0" presId="urn:microsoft.com/office/officeart/2008/layout/LinedList"/>
    <dgm:cxn modelId="{68DF173C-33E3-4041-8098-8CFCE09EB4BF}" type="presOf" srcId="{7029F5E8-D056-AE49-BD66-3C193010DDE8}" destId="{5D9EDF3F-7B20-8E47-A431-F9F24450F874}"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4A43443E-95B9-484A-A369-65EB620DB60F}" type="presOf" srcId="{412DA8CB-B9E5-F44F-9FDD-EF35DF68306D}" destId="{B9E57DF2-F223-F848-B6AB-FEB0F6FB4076}" srcOrd="0" destOrd="0" presId="urn:microsoft.com/office/officeart/2008/layout/LinedList"/>
    <dgm:cxn modelId="{2E9FB024-7424-694A-AF48-3FAF0F12021E}" srcId="{8E61202A-36DD-0240-811A-270D9611A395}" destId="{323950B2-6BC2-AE4B-B5B8-B2437BA58494}" srcOrd="1" destOrd="0" parTransId="{7D9EC74E-4481-C849-9F84-FC81A57E126D}" sibTransId="{A9F617AB-9877-BB4B-828A-76F7E3E29AEF}"/>
    <dgm:cxn modelId="{44225E71-15D9-4D49-AEB7-779A08420E5C}" type="presOf" srcId="{3C774A1C-BB1C-4347-A758-A94A436F7244}" destId="{9CA50A65-40FA-E945-A868-9E3FE840B07E}" srcOrd="0" destOrd="0" presId="urn:microsoft.com/office/officeart/2008/layout/LinedList"/>
    <dgm:cxn modelId="{C694C751-AA2B-40DA-8305-AD582BA089AA}" type="presOf" srcId="{2D567ECC-EE11-40BE-8D44-12DF75E7AAA4}" destId="{27817E14-DB1F-4D8F-A68A-7A628C5AB32E}" srcOrd="0" destOrd="0" presId="urn:microsoft.com/office/officeart/2008/layout/LinedList"/>
    <dgm:cxn modelId="{27E188D1-5F34-4B5B-B759-B51C4DCE7083}" type="presOf" srcId="{8E61202A-36DD-0240-811A-270D9611A395}" destId="{CFE00427-EDF8-324F-9A5C-A181E81A4D48}" srcOrd="0" destOrd="0" presId="urn:microsoft.com/office/officeart/2008/layout/LinedList"/>
    <dgm:cxn modelId="{F7C71080-2348-41BC-AE72-9E53F800D3D9}" type="presOf" srcId="{9EFF4F62-79ED-4EA0-85C1-51F88755C8EE}" destId="{0DEDE790-6650-4E13-B812-9DA3ABBAEB7C}" srcOrd="0" destOrd="0" presId="urn:microsoft.com/office/officeart/2008/layout/LinedList"/>
    <dgm:cxn modelId="{45629286-2642-481F-BB3F-C9DC76E6A851}" srcId="{8E61202A-36DD-0240-811A-270D9611A395}" destId="{2D567ECC-EE11-40BE-8D44-12DF75E7AAA4}" srcOrd="5" destOrd="0" parTransId="{096A135B-3D51-4C14-B762-4DFFB46136C9}" sibTransId="{352CE29C-C095-4E8D-B62B-E607F5416469}"/>
    <dgm:cxn modelId="{40F08CBE-C0FF-49E9-A14D-59F0F70F60CC}" srcId="{8E61202A-36DD-0240-811A-270D9611A395}" destId="{9EFF4F62-79ED-4EA0-85C1-51F88755C8EE}" srcOrd="4" destOrd="0" parTransId="{8EAFCDE7-4869-4D95-9359-6DA608AB28F0}" sibTransId="{D3274077-7919-4B64-B4D8-786A32E9EF73}"/>
    <dgm:cxn modelId="{99EB5834-3593-6644-A836-6C8D5595A820}" srcId="{8E61202A-36DD-0240-811A-270D9611A395}" destId="{7029F5E8-D056-AE49-BD66-3C193010DDE8}" srcOrd="0" destOrd="0" parTransId="{ACE97453-93D9-C642-95ED-D55F9984F778}" sibTransId="{3346CD8C-3206-F84A-BEA2-B5492B6B7347}"/>
    <dgm:cxn modelId="{800AC85A-2E66-47FC-9477-6D94FA0A2DDA}" type="presParOf" srcId="{9CA50A65-40FA-E945-A868-9E3FE840B07E}" destId="{D5C7DCB4-3723-4443-ADD7-DBEB1005841A}" srcOrd="0" destOrd="0" presId="urn:microsoft.com/office/officeart/2008/layout/LinedList"/>
    <dgm:cxn modelId="{61806EE7-4060-489C-A4F0-45B2A9198FDB}" type="presParOf" srcId="{9CA50A65-40FA-E945-A868-9E3FE840B07E}" destId="{9F8ADD56-4647-5947-BF4A-89820DB0503F}" srcOrd="1" destOrd="0" presId="urn:microsoft.com/office/officeart/2008/layout/LinedList"/>
    <dgm:cxn modelId="{EC23D3F5-F9FE-4F91-AF34-7BAAE875DA0B}" type="presParOf" srcId="{9F8ADD56-4647-5947-BF4A-89820DB0503F}" destId="{CFE00427-EDF8-324F-9A5C-A181E81A4D48}" srcOrd="0" destOrd="0" presId="urn:microsoft.com/office/officeart/2008/layout/LinedList"/>
    <dgm:cxn modelId="{6E4D0E68-5E42-44C9-B3B8-CD7300D2C7E2}" type="presParOf" srcId="{9F8ADD56-4647-5947-BF4A-89820DB0503F}" destId="{71554259-89F3-DC41-AF38-A80F6823C6AB}" srcOrd="1" destOrd="0" presId="urn:microsoft.com/office/officeart/2008/layout/LinedList"/>
    <dgm:cxn modelId="{6BD42761-2D5A-4FBF-B7AA-6DA5B43CE67F}" type="presParOf" srcId="{71554259-89F3-DC41-AF38-A80F6823C6AB}" destId="{D0431CA8-5100-6745-A242-ED330061BD73}" srcOrd="0" destOrd="0" presId="urn:microsoft.com/office/officeart/2008/layout/LinedList"/>
    <dgm:cxn modelId="{257AC611-6882-46BE-8E51-42B5986DE4D5}" type="presParOf" srcId="{71554259-89F3-DC41-AF38-A80F6823C6AB}" destId="{FE55CC5A-C0EF-DF45-AF1E-C9A5EF0E713C}" srcOrd="1" destOrd="0" presId="urn:microsoft.com/office/officeart/2008/layout/LinedList"/>
    <dgm:cxn modelId="{3504D357-8AA8-4012-A902-A8DDDA2A4465}" type="presParOf" srcId="{FE55CC5A-C0EF-DF45-AF1E-C9A5EF0E713C}" destId="{D79F8CF2-80EE-C747-9C26-26414E55692C}" srcOrd="0" destOrd="0" presId="urn:microsoft.com/office/officeart/2008/layout/LinedList"/>
    <dgm:cxn modelId="{63278164-F878-428A-A19E-7F2FE87C734D}" type="presParOf" srcId="{FE55CC5A-C0EF-DF45-AF1E-C9A5EF0E713C}" destId="{5D9EDF3F-7B20-8E47-A431-F9F24450F874}" srcOrd="1" destOrd="0" presId="urn:microsoft.com/office/officeart/2008/layout/LinedList"/>
    <dgm:cxn modelId="{BEF0D5B0-9DAF-4EE1-8F10-62B15B9A4DFE}" type="presParOf" srcId="{FE55CC5A-C0EF-DF45-AF1E-C9A5EF0E713C}" destId="{EB933D24-ABB6-0C44-A5A7-05F1CB99F1EB}" srcOrd="2" destOrd="0" presId="urn:microsoft.com/office/officeart/2008/layout/LinedList"/>
    <dgm:cxn modelId="{C64A40C7-D649-4848-936E-035EC0448B19}" type="presParOf" srcId="{71554259-89F3-DC41-AF38-A80F6823C6AB}" destId="{EB798B99-5590-864A-A2C1-F553D99D3FAA}" srcOrd="2" destOrd="0" presId="urn:microsoft.com/office/officeart/2008/layout/LinedList"/>
    <dgm:cxn modelId="{B69C21B2-E187-45D1-A3A0-247939FC6906}" type="presParOf" srcId="{71554259-89F3-DC41-AF38-A80F6823C6AB}" destId="{9C715A5E-13B0-3F4D-85BD-4FA3A97839C5}" srcOrd="3" destOrd="0" presId="urn:microsoft.com/office/officeart/2008/layout/LinedList"/>
    <dgm:cxn modelId="{B39ECC58-340E-4757-A064-B27A70A95790}" type="presParOf" srcId="{71554259-89F3-DC41-AF38-A80F6823C6AB}" destId="{D06F8563-21D8-9742-9655-9B668CF235AD}" srcOrd="4" destOrd="0" presId="urn:microsoft.com/office/officeart/2008/layout/LinedList"/>
    <dgm:cxn modelId="{7BB390DC-CD90-40D5-AB2B-2368F3279DF6}" type="presParOf" srcId="{D06F8563-21D8-9742-9655-9B668CF235AD}" destId="{FC6B0E8A-D5C8-BF42-A0DB-5A2B5E61A3A8}" srcOrd="0" destOrd="0" presId="urn:microsoft.com/office/officeart/2008/layout/LinedList"/>
    <dgm:cxn modelId="{4BD5B6D4-4B55-452A-BFAD-8AB8A612790D}" type="presParOf" srcId="{D06F8563-21D8-9742-9655-9B668CF235AD}" destId="{D6847470-F054-2943-A634-F983FF0A0122}" srcOrd="1" destOrd="0" presId="urn:microsoft.com/office/officeart/2008/layout/LinedList"/>
    <dgm:cxn modelId="{886B9622-C669-4037-A8BF-FD2889849118}" type="presParOf" srcId="{D06F8563-21D8-9742-9655-9B668CF235AD}" destId="{93837557-E77B-4749-A0F8-1876E8CD33B9}" srcOrd="2" destOrd="0" presId="urn:microsoft.com/office/officeart/2008/layout/LinedList"/>
    <dgm:cxn modelId="{A793AE95-EACF-490D-97D0-870852A81538}" type="presParOf" srcId="{71554259-89F3-DC41-AF38-A80F6823C6AB}" destId="{5B901F7D-EE59-304E-B86D-F0C8CC3A841B}" srcOrd="5" destOrd="0" presId="urn:microsoft.com/office/officeart/2008/layout/LinedList"/>
    <dgm:cxn modelId="{F69A2119-1012-4625-9D71-642A947729E7}" type="presParOf" srcId="{71554259-89F3-DC41-AF38-A80F6823C6AB}" destId="{3A7A15FE-03D5-7B4E-BE07-5A9A9318E5F4}" srcOrd="6" destOrd="0" presId="urn:microsoft.com/office/officeart/2008/layout/LinedList"/>
    <dgm:cxn modelId="{F93C7C35-1BD8-49A5-8351-1A7DFAA719E3}" type="presParOf" srcId="{71554259-89F3-DC41-AF38-A80F6823C6AB}" destId="{A4B3FD2E-63E5-E445-B87B-210177B3706B}" srcOrd="7" destOrd="0" presId="urn:microsoft.com/office/officeart/2008/layout/LinedList"/>
    <dgm:cxn modelId="{FF0DA1C5-58EC-41BB-8856-0E95215B8770}" type="presParOf" srcId="{A4B3FD2E-63E5-E445-B87B-210177B3706B}" destId="{B4FE7B28-4407-5045-AAC1-7786FB86FE88}" srcOrd="0" destOrd="0" presId="urn:microsoft.com/office/officeart/2008/layout/LinedList"/>
    <dgm:cxn modelId="{916757AD-E0C0-417D-8155-21BC165640F5}" type="presParOf" srcId="{A4B3FD2E-63E5-E445-B87B-210177B3706B}" destId="{B9E57DF2-F223-F848-B6AB-FEB0F6FB4076}" srcOrd="1" destOrd="0" presId="urn:microsoft.com/office/officeart/2008/layout/LinedList"/>
    <dgm:cxn modelId="{AF4E0747-837B-459B-B207-46AC9FC4D709}" type="presParOf" srcId="{A4B3FD2E-63E5-E445-B87B-210177B3706B}" destId="{84017E13-6661-1647-9DB1-F43BB49DC0FD}" srcOrd="2" destOrd="0" presId="urn:microsoft.com/office/officeart/2008/layout/LinedList"/>
    <dgm:cxn modelId="{B844070A-B8CF-40D6-B985-C6397E6B6A66}" type="presParOf" srcId="{71554259-89F3-DC41-AF38-A80F6823C6AB}" destId="{1E88F2A9-FC8F-2A4F-ABF4-2C5837CA76E5}" srcOrd="8" destOrd="0" presId="urn:microsoft.com/office/officeart/2008/layout/LinedList"/>
    <dgm:cxn modelId="{BF2213F9-77C8-440A-94E4-A7BFE486E0AD}" type="presParOf" srcId="{71554259-89F3-DC41-AF38-A80F6823C6AB}" destId="{02B19E4E-8333-4B4F-AA1E-19B5E7CAD48B}" srcOrd="9" destOrd="0" presId="urn:microsoft.com/office/officeart/2008/layout/LinedList"/>
    <dgm:cxn modelId="{1CEFE2AF-AFB3-46CF-AD43-5D22D96B96DE}" type="presParOf" srcId="{71554259-89F3-DC41-AF38-A80F6823C6AB}" destId="{5121BA32-9249-455A-8A20-08E85B86269F}" srcOrd="10" destOrd="0" presId="urn:microsoft.com/office/officeart/2008/layout/LinedList"/>
    <dgm:cxn modelId="{6B32FCA7-24DF-47EB-AAAB-6763F5C6AF96}" type="presParOf" srcId="{5121BA32-9249-455A-8A20-08E85B86269F}" destId="{E379A0C3-13D3-46B9-950A-CF0A08724A6D}" srcOrd="0" destOrd="0" presId="urn:microsoft.com/office/officeart/2008/layout/LinedList"/>
    <dgm:cxn modelId="{49B964C8-18CA-41DD-86BD-7A5D38A70D58}" type="presParOf" srcId="{5121BA32-9249-455A-8A20-08E85B86269F}" destId="{576A2C98-791A-4E50-8CB8-1914215BEA2D}" srcOrd="1" destOrd="0" presId="urn:microsoft.com/office/officeart/2008/layout/LinedList"/>
    <dgm:cxn modelId="{49761BCF-17FF-4A6A-B448-652FD7BC31CA}" type="presParOf" srcId="{5121BA32-9249-455A-8A20-08E85B86269F}" destId="{3EC880A3-8E6D-40A4-857F-9A4C9ED1B22A}" srcOrd="2" destOrd="0" presId="urn:microsoft.com/office/officeart/2008/layout/LinedList"/>
    <dgm:cxn modelId="{924E8E91-4C44-425E-9A7A-9CCC0A469B54}" type="presParOf" srcId="{71554259-89F3-DC41-AF38-A80F6823C6AB}" destId="{45167FBC-5EE3-4C8A-A94C-30BB5DE89AD6}" srcOrd="11" destOrd="0" presId="urn:microsoft.com/office/officeart/2008/layout/LinedList"/>
    <dgm:cxn modelId="{0F80E9AC-90EB-4272-B95B-5CB795308BCB}" type="presParOf" srcId="{71554259-89F3-DC41-AF38-A80F6823C6AB}" destId="{BC5CA65E-0C6F-472F-B2E2-282C2CDDDC9F}" srcOrd="12" destOrd="0" presId="urn:microsoft.com/office/officeart/2008/layout/LinedList"/>
    <dgm:cxn modelId="{5D2B7A79-0CFA-4A0C-BB2C-90EFB06E7444}" type="presParOf" srcId="{71554259-89F3-DC41-AF38-A80F6823C6AB}" destId="{DFE917DE-2459-4110-B5CA-909F8A25E9B3}" srcOrd="13" destOrd="0" presId="urn:microsoft.com/office/officeart/2008/layout/LinedList"/>
    <dgm:cxn modelId="{255540D6-F873-48BA-8BE0-DE579156F34A}" type="presParOf" srcId="{DFE917DE-2459-4110-B5CA-909F8A25E9B3}" destId="{BFFB7145-8402-485B-85FA-7C375AFB0A2C}" srcOrd="0" destOrd="0" presId="urn:microsoft.com/office/officeart/2008/layout/LinedList"/>
    <dgm:cxn modelId="{F342496A-51AD-4155-AF56-50D4A33C2D20}" type="presParOf" srcId="{DFE917DE-2459-4110-B5CA-909F8A25E9B3}" destId="{0DEDE790-6650-4E13-B812-9DA3ABBAEB7C}" srcOrd="1" destOrd="0" presId="urn:microsoft.com/office/officeart/2008/layout/LinedList"/>
    <dgm:cxn modelId="{51EF6F8D-E40F-46DF-8C9F-39B585CC9BB6}" type="presParOf" srcId="{DFE917DE-2459-4110-B5CA-909F8A25E9B3}" destId="{CC02E1CA-72BE-493C-916D-08B08D649491}" srcOrd="2" destOrd="0" presId="urn:microsoft.com/office/officeart/2008/layout/LinedList"/>
    <dgm:cxn modelId="{C424AA61-78B8-4613-84B5-0BE07D2D6267}" type="presParOf" srcId="{71554259-89F3-DC41-AF38-A80F6823C6AB}" destId="{41DAB04F-B76E-41A3-BF92-19D36F058A9E}" srcOrd="14" destOrd="0" presId="urn:microsoft.com/office/officeart/2008/layout/LinedList"/>
    <dgm:cxn modelId="{848A2667-4CA6-434F-8ECC-51AE823797C9}" type="presParOf" srcId="{71554259-89F3-DC41-AF38-A80F6823C6AB}" destId="{E5F9CA9F-91E3-425C-B99F-A98D8F0B0A7F}" srcOrd="15" destOrd="0" presId="urn:microsoft.com/office/officeart/2008/layout/LinedList"/>
    <dgm:cxn modelId="{F4F2E5AF-AA65-40DD-A315-49A2F9DC76E9}" type="presParOf" srcId="{71554259-89F3-DC41-AF38-A80F6823C6AB}" destId="{B3DB48DB-4C93-4596-9AC6-3B83B01CF220}" srcOrd="16" destOrd="0" presId="urn:microsoft.com/office/officeart/2008/layout/LinedList"/>
    <dgm:cxn modelId="{1E76AEFD-B5DD-47B8-95EF-D91FBA3131EC}" type="presParOf" srcId="{B3DB48DB-4C93-4596-9AC6-3B83B01CF220}" destId="{40B7A97C-3464-43FE-BFE9-19588B33F0C0}" srcOrd="0" destOrd="0" presId="urn:microsoft.com/office/officeart/2008/layout/LinedList"/>
    <dgm:cxn modelId="{E28C766B-1F54-4B3E-BCD8-71D3FB145A81}" type="presParOf" srcId="{B3DB48DB-4C93-4596-9AC6-3B83B01CF220}" destId="{27817E14-DB1F-4D8F-A68A-7A628C5AB32E}" srcOrd="1" destOrd="0" presId="urn:microsoft.com/office/officeart/2008/layout/LinedList"/>
    <dgm:cxn modelId="{1F63D85F-C481-40B7-A8F2-36C4D450C4D2}" type="presParOf" srcId="{B3DB48DB-4C93-4596-9AC6-3B83B01CF220}" destId="{4DA3FBF6-D5DD-4780-9A67-BC9D183196BA}" srcOrd="2" destOrd="0" presId="urn:microsoft.com/office/officeart/2008/layout/LinedList"/>
    <dgm:cxn modelId="{5CA09212-7DCF-401F-98A8-07CF233C090B}" type="presParOf" srcId="{71554259-89F3-DC41-AF38-A80F6823C6AB}" destId="{9B1E8AEA-2A8D-4500-8486-4DCED5C7B4CD}" srcOrd="17" destOrd="0" presId="urn:microsoft.com/office/officeart/2008/layout/LinedList"/>
    <dgm:cxn modelId="{DDE05719-B272-4335-A00B-EA08B9DABD2B}" type="presParOf" srcId="{71554259-89F3-DC41-AF38-A80F6823C6AB}" destId="{E3E8A01D-29A2-442B-B2D9-9A8138A25142}" srcOrd="18"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US" sz="2800" b="1" dirty="0"/>
            <a:t>Pick two of the following which would be inappropriate in a cybercrime treaty</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dirty="0"/>
            <a:t>a) Operational provisions for international cooperation</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dgm:spPr/>
      <dgm:t>
        <a:bodyPr/>
        <a:lstStyle/>
        <a:p>
          <a:r>
            <a:rPr lang="en-US" dirty="0"/>
            <a:t>b) Cybersecurity </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dgm:spPr/>
      <dgm:t>
        <a:bodyPr/>
        <a:lstStyle/>
        <a:p>
          <a:r>
            <a:rPr lang="en-US" dirty="0"/>
            <a:t>c) Definitions</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dirty="0"/>
            <a:t>d) National security </a:t>
          </a:r>
        </a:p>
      </dgm:t>
    </dgm:pt>
    <dgm:pt modelId="{6643C99F-6929-4115-B10C-449964C298DB}" type="parTrans" cxnId="{5441ACF7-001D-47E8-BE90-D77A819FBE03}">
      <dgm:prSet/>
      <dgm:spPr/>
      <dgm:t>
        <a:bodyPr/>
        <a:lstStyle/>
        <a:p>
          <a:endParaRPr lang="aa-ET"/>
        </a:p>
      </dgm:t>
    </dgm:pt>
    <dgm:pt modelId="{9EB8D1B3-16DB-4A75-A7E2-3B79ADD997CE}" type="sibTrans" cxnId="{5441ACF7-001D-47E8-BE90-D77A819FBE03}">
      <dgm:prSet/>
      <dgm:spPr/>
      <dgm:t>
        <a:bodyPr/>
        <a:lstStyle/>
        <a:p>
          <a:endParaRPr lang="aa-ET"/>
        </a:p>
      </dgm:t>
    </dgm:pt>
    <dgm:pt modelId="{9EFF4F62-79ED-4EA0-85C1-51F88755C8EE}">
      <dgm:prSet phldrT="[Text]"/>
      <dgm:spPr/>
      <dgm:t>
        <a:bodyPr/>
        <a:lstStyle/>
        <a:p>
          <a:r>
            <a:rPr lang="en-US" dirty="0"/>
            <a:t>e) Electronic evidence collection for non-cybercrime offences </a:t>
          </a:r>
        </a:p>
      </dgm:t>
    </dgm:pt>
    <dgm:pt modelId="{8EAFCDE7-4869-4D95-9359-6DA608AB28F0}" type="parTrans" cxnId="{40F08CBE-C0FF-49E9-A14D-59F0F70F60CC}">
      <dgm:prSet/>
      <dgm:spPr/>
      <dgm:t>
        <a:bodyPr/>
        <a:lstStyle/>
        <a:p>
          <a:endParaRPr lang="aa-ET"/>
        </a:p>
      </dgm:t>
    </dgm:pt>
    <dgm:pt modelId="{D3274077-7919-4B64-B4D8-786A32E9EF73}" type="sibTrans" cxnId="{40F08CBE-C0FF-49E9-A14D-59F0F70F60CC}">
      <dgm:prSet/>
      <dgm:spPr/>
      <dgm:t>
        <a:bodyPr/>
        <a:lstStyle/>
        <a:p>
          <a:endParaRPr lang="aa-ET"/>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312303"/>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6"/>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5"/>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6"/>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4" presStyleCnt="6"/>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3"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5" presStyleCnt="6"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4" presStyleCnt="5"/>
      <dgm:spPr/>
    </dgm:pt>
    <dgm:pt modelId="{E5F9CA9F-91E3-425C-B99F-A98D8F0B0A7F}" type="pres">
      <dgm:prSet presAssocID="{9EFF4F62-79ED-4EA0-85C1-51F88755C8EE}" presName="vertSpace2b" presStyleCnt="0"/>
      <dgm:spPr/>
    </dgm:pt>
  </dgm:ptLst>
  <dgm:cxnLst>
    <dgm:cxn modelId="{6D1B2B7E-2C23-48F1-8B22-909734477924}" type="presOf" srcId="{3C774A1C-BB1C-4347-A758-A94A436F7244}" destId="{9CA50A65-40FA-E945-A868-9E3FE840B07E}" srcOrd="0" destOrd="0" presId="urn:microsoft.com/office/officeart/2008/layout/LinedList"/>
    <dgm:cxn modelId="{5441ACF7-001D-47E8-BE90-D77A819FBE03}" srcId="{8E61202A-36DD-0240-811A-270D9611A395}" destId="{D907F82D-4934-4260-A319-D0C1005DB73A}" srcOrd="3" destOrd="0" parTransId="{6643C99F-6929-4115-B10C-449964C298DB}" sibTransId="{9EB8D1B3-16DB-4A75-A7E2-3B79ADD997CE}"/>
    <dgm:cxn modelId="{AFD2487F-444F-4C44-A623-9AAFEB90AC49}" srcId="{8E61202A-36DD-0240-811A-270D9611A395}" destId="{412DA8CB-B9E5-F44F-9FDD-EF35DF68306D}" srcOrd="2"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5A51954F-C105-40A3-ACE0-55DBE116B8EB}" type="presOf" srcId="{D907F82D-4934-4260-A319-D0C1005DB73A}" destId="{576A2C98-791A-4E50-8CB8-1914215BEA2D}" srcOrd="0" destOrd="0" presId="urn:microsoft.com/office/officeart/2008/layout/LinedList"/>
    <dgm:cxn modelId="{C1CE7B22-8CF6-4691-84A0-8323F386844C}" type="presOf" srcId="{8E61202A-36DD-0240-811A-270D9611A395}" destId="{CFE00427-EDF8-324F-9A5C-A181E81A4D48}" srcOrd="0" destOrd="0" presId="urn:microsoft.com/office/officeart/2008/layout/LinedList"/>
    <dgm:cxn modelId="{2E9FB024-7424-694A-AF48-3FAF0F12021E}" srcId="{8E61202A-36DD-0240-811A-270D9611A395}" destId="{323950B2-6BC2-AE4B-B5B8-B2437BA58494}" srcOrd="1" destOrd="0" parTransId="{7D9EC74E-4481-C849-9F84-FC81A57E126D}" sibTransId="{A9F617AB-9877-BB4B-828A-76F7E3E29AEF}"/>
    <dgm:cxn modelId="{AA7F6F9D-94CF-4DD2-825F-F671C73FF222}" type="presOf" srcId="{412DA8CB-B9E5-F44F-9FDD-EF35DF68306D}" destId="{B9E57DF2-F223-F848-B6AB-FEB0F6FB4076}" srcOrd="0" destOrd="0" presId="urn:microsoft.com/office/officeart/2008/layout/LinedList"/>
    <dgm:cxn modelId="{E531C292-98CA-4B7E-80D0-CD2F0B087A9B}" type="presOf" srcId="{323950B2-6BC2-AE4B-B5B8-B2437BA58494}" destId="{D6847470-F054-2943-A634-F983FF0A0122}" srcOrd="0" destOrd="0" presId="urn:microsoft.com/office/officeart/2008/layout/LinedList"/>
    <dgm:cxn modelId="{2C940F28-9BED-43DE-8E5F-F98127236418}" type="presOf" srcId="{9EFF4F62-79ED-4EA0-85C1-51F88755C8EE}" destId="{0DEDE790-6650-4E13-B812-9DA3ABBAEB7C}" srcOrd="0" destOrd="0" presId="urn:microsoft.com/office/officeart/2008/layout/LinedList"/>
    <dgm:cxn modelId="{40F08CBE-C0FF-49E9-A14D-59F0F70F60CC}" srcId="{8E61202A-36DD-0240-811A-270D9611A395}" destId="{9EFF4F62-79ED-4EA0-85C1-51F88755C8EE}" srcOrd="4" destOrd="0" parTransId="{8EAFCDE7-4869-4D95-9359-6DA608AB28F0}" sibTransId="{D3274077-7919-4B64-B4D8-786A32E9EF73}"/>
    <dgm:cxn modelId="{99EB5834-3593-6644-A836-6C8D5595A820}" srcId="{8E61202A-36DD-0240-811A-270D9611A395}" destId="{7029F5E8-D056-AE49-BD66-3C193010DDE8}" srcOrd="0" destOrd="0" parTransId="{ACE97453-93D9-C642-95ED-D55F9984F778}" sibTransId="{3346CD8C-3206-F84A-BEA2-B5492B6B7347}"/>
    <dgm:cxn modelId="{B630C352-0479-4468-839A-695048458875}" type="presOf" srcId="{7029F5E8-D056-AE49-BD66-3C193010DDE8}" destId="{5D9EDF3F-7B20-8E47-A431-F9F24450F874}" srcOrd="0" destOrd="0" presId="urn:microsoft.com/office/officeart/2008/layout/LinedList"/>
    <dgm:cxn modelId="{35DB7C7F-B0A6-45D6-A0C3-294FB93F007D}" type="presParOf" srcId="{9CA50A65-40FA-E945-A868-9E3FE840B07E}" destId="{D5C7DCB4-3723-4443-ADD7-DBEB1005841A}" srcOrd="0" destOrd="0" presId="urn:microsoft.com/office/officeart/2008/layout/LinedList"/>
    <dgm:cxn modelId="{D406C982-E6BC-4432-BAFA-8CD4C7E29D23}" type="presParOf" srcId="{9CA50A65-40FA-E945-A868-9E3FE840B07E}" destId="{9F8ADD56-4647-5947-BF4A-89820DB0503F}" srcOrd="1" destOrd="0" presId="urn:microsoft.com/office/officeart/2008/layout/LinedList"/>
    <dgm:cxn modelId="{AAF3A71D-A2B8-4E2B-AD63-E44F16B1AA2B}" type="presParOf" srcId="{9F8ADD56-4647-5947-BF4A-89820DB0503F}" destId="{CFE00427-EDF8-324F-9A5C-A181E81A4D48}" srcOrd="0" destOrd="0" presId="urn:microsoft.com/office/officeart/2008/layout/LinedList"/>
    <dgm:cxn modelId="{306A3636-9AFC-4FFD-BA05-808DE0A36620}" type="presParOf" srcId="{9F8ADD56-4647-5947-BF4A-89820DB0503F}" destId="{71554259-89F3-DC41-AF38-A80F6823C6AB}" srcOrd="1" destOrd="0" presId="urn:microsoft.com/office/officeart/2008/layout/LinedList"/>
    <dgm:cxn modelId="{A8E198E8-ABCD-4301-9EFD-985DAE45238F}" type="presParOf" srcId="{71554259-89F3-DC41-AF38-A80F6823C6AB}" destId="{D0431CA8-5100-6745-A242-ED330061BD73}" srcOrd="0" destOrd="0" presId="urn:microsoft.com/office/officeart/2008/layout/LinedList"/>
    <dgm:cxn modelId="{B34DD118-6FA6-471F-95C1-FCCB9F0C9386}" type="presParOf" srcId="{71554259-89F3-DC41-AF38-A80F6823C6AB}" destId="{FE55CC5A-C0EF-DF45-AF1E-C9A5EF0E713C}" srcOrd="1" destOrd="0" presId="urn:microsoft.com/office/officeart/2008/layout/LinedList"/>
    <dgm:cxn modelId="{053E12F5-9C93-4F87-B1E6-306081585928}" type="presParOf" srcId="{FE55CC5A-C0EF-DF45-AF1E-C9A5EF0E713C}" destId="{D79F8CF2-80EE-C747-9C26-26414E55692C}" srcOrd="0" destOrd="0" presId="urn:microsoft.com/office/officeart/2008/layout/LinedList"/>
    <dgm:cxn modelId="{68F65600-238B-4781-A32A-164792AACDD5}" type="presParOf" srcId="{FE55CC5A-C0EF-DF45-AF1E-C9A5EF0E713C}" destId="{5D9EDF3F-7B20-8E47-A431-F9F24450F874}" srcOrd="1" destOrd="0" presId="urn:microsoft.com/office/officeart/2008/layout/LinedList"/>
    <dgm:cxn modelId="{704062BC-F0E8-4497-BF00-97912CB39214}" type="presParOf" srcId="{FE55CC5A-C0EF-DF45-AF1E-C9A5EF0E713C}" destId="{EB933D24-ABB6-0C44-A5A7-05F1CB99F1EB}" srcOrd="2" destOrd="0" presId="urn:microsoft.com/office/officeart/2008/layout/LinedList"/>
    <dgm:cxn modelId="{1864C65B-16DE-45F3-8642-573206865B46}" type="presParOf" srcId="{71554259-89F3-DC41-AF38-A80F6823C6AB}" destId="{EB798B99-5590-864A-A2C1-F553D99D3FAA}" srcOrd="2" destOrd="0" presId="urn:microsoft.com/office/officeart/2008/layout/LinedList"/>
    <dgm:cxn modelId="{10D566AE-BAF0-4AC2-90E7-D5993742D553}" type="presParOf" srcId="{71554259-89F3-DC41-AF38-A80F6823C6AB}" destId="{9C715A5E-13B0-3F4D-85BD-4FA3A97839C5}" srcOrd="3" destOrd="0" presId="urn:microsoft.com/office/officeart/2008/layout/LinedList"/>
    <dgm:cxn modelId="{3153A70F-ECF7-4D1D-939C-A676D542BB31}" type="presParOf" srcId="{71554259-89F3-DC41-AF38-A80F6823C6AB}" destId="{D06F8563-21D8-9742-9655-9B668CF235AD}" srcOrd="4" destOrd="0" presId="urn:microsoft.com/office/officeart/2008/layout/LinedList"/>
    <dgm:cxn modelId="{659E2CD2-A183-429B-B2DD-92E92AC6E71C}" type="presParOf" srcId="{D06F8563-21D8-9742-9655-9B668CF235AD}" destId="{FC6B0E8A-D5C8-BF42-A0DB-5A2B5E61A3A8}" srcOrd="0" destOrd="0" presId="urn:microsoft.com/office/officeart/2008/layout/LinedList"/>
    <dgm:cxn modelId="{893E1A20-3A0A-4E4D-92C0-A609C24DF9CC}" type="presParOf" srcId="{D06F8563-21D8-9742-9655-9B668CF235AD}" destId="{D6847470-F054-2943-A634-F983FF0A0122}" srcOrd="1" destOrd="0" presId="urn:microsoft.com/office/officeart/2008/layout/LinedList"/>
    <dgm:cxn modelId="{52BFD9C9-39AE-4FFE-8039-CA49D666293D}" type="presParOf" srcId="{D06F8563-21D8-9742-9655-9B668CF235AD}" destId="{93837557-E77B-4749-A0F8-1876E8CD33B9}" srcOrd="2" destOrd="0" presId="urn:microsoft.com/office/officeart/2008/layout/LinedList"/>
    <dgm:cxn modelId="{0436F0F2-E61C-400C-AFA1-223465157F84}" type="presParOf" srcId="{71554259-89F3-DC41-AF38-A80F6823C6AB}" destId="{5B901F7D-EE59-304E-B86D-F0C8CC3A841B}" srcOrd="5" destOrd="0" presId="urn:microsoft.com/office/officeart/2008/layout/LinedList"/>
    <dgm:cxn modelId="{6C9D6AE7-AE06-442C-8DCB-5BD157931395}" type="presParOf" srcId="{71554259-89F3-DC41-AF38-A80F6823C6AB}" destId="{3A7A15FE-03D5-7B4E-BE07-5A9A9318E5F4}" srcOrd="6" destOrd="0" presId="urn:microsoft.com/office/officeart/2008/layout/LinedList"/>
    <dgm:cxn modelId="{D845051E-896F-480C-883C-76B4E8F63B6A}" type="presParOf" srcId="{71554259-89F3-DC41-AF38-A80F6823C6AB}" destId="{A4B3FD2E-63E5-E445-B87B-210177B3706B}" srcOrd="7" destOrd="0" presId="urn:microsoft.com/office/officeart/2008/layout/LinedList"/>
    <dgm:cxn modelId="{2E6889DD-5450-4755-94B8-3FC3904A94D4}" type="presParOf" srcId="{A4B3FD2E-63E5-E445-B87B-210177B3706B}" destId="{B4FE7B28-4407-5045-AAC1-7786FB86FE88}" srcOrd="0" destOrd="0" presId="urn:microsoft.com/office/officeart/2008/layout/LinedList"/>
    <dgm:cxn modelId="{5F1F506C-F58C-4FB3-8315-6F80DAC4ACAB}" type="presParOf" srcId="{A4B3FD2E-63E5-E445-B87B-210177B3706B}" destId="{B9E57DF2-F223-F848-B6AB-FEB0F6FB4076}" srcOrd="1" destOrd="0" presId="urn:microsoft.com/office/officeart/2008/layout/LinedList"/>
    <dgm:cxn modelId="{AA4B3325-EC24-4688-9BA5-364C8C960256}" type="presParOf" srcId="{A4B3FD2E-63E5-E445-B87B-210177B3706B}" destId="{84017E13-6661-1647-9DB1-F43BB49DC0FD}" srcOrd="2" destOrd="0" presId="urn:microsoft.com/office/officeart/2008/layout/LinedList"/>
    <dgm:cxn modelId="{F0AAB86B-C977-464B-B217-925A3C494E0A}" type="presParOf" srcId="{71554259-89F3-DC41-AF38-A80F6823C6AB}" destId="{1E88F2A9-FC8F-2A4F-ABF4-2C5837CA76E5}" srcOrd="8" destOrd="0" presId="urn:microsoft.com/office/officeart/2008/layout/LinedList"/>
    <dgm:cxn modelId="{DD8A6ACE-254D-444E-8888-CEB255AADCA4}" type="presParOf" srcId="{71554259-89F3-DC41-AF38-A80F6823C6AB}" destId="{02B19E4E-8333-4B4F-AA1E-19B5E7CAD48B}" srcOrd="9" destOrd="0" presId="urn:microsoft.com/office/officeart/2008/layout/LinedList"/>
    <dgm:cxn modelId="{53B83166-DB81-4F10-AF25-6CC4CB43D1AE}" type="presParOf" srcId="{71554259-89F3-DC41-AF38-A80F6823C6AB}" destId="{5121BA32-9249-455A-8A20-08E85B86269F}" srcOrd="10" destOrd="0" presId="urn:microsoft.com/office/officeart/2008/layout/LinedList"/>
    <dgm:cxn modelId="{11D04ED3-A7BA-48B8-9AC7-86FA3A16B3DF}" type="presParOf" srcId="{5121BA32-9249-455A-8A20-08E85B86269F}" destId="{E379A0C3-13D3-46B9-950A-CF0A08724A6D}" srcOrd="0" destOrd="0" presId="urn:microsoft.com/office/officeart/2008/layout/LinedList"/>
    <dgm:cxn modelId="{8B6E1BE4-37B1-470A-854A-88AAD5CA91F3}" type="presParOf" srcId="{5121BA32-9249-455A-8A20-08E85B86269F}" destId="{576A2C98-791A-4E50-8CB8-1914215BEA2D}" srcOrd="1" destOrd="0" presId="urn:microsoft.com/office/officeart/2008/layout/LinedList"/>
    <dgm:cxn modelId="{A28E7EB7-88E6-4B3D-A494-CC67718B3097}" type="presParOf" srcId="{5121BA32-9249-455A-8A20-08E85B86269F}" destId="{3EC880A3-8E6D-40A4-857F-9A4C9ED1B22A}" srcOrd="2" destOrd="0" presId="urn:microsoft.com/office/officeart/2008/layout/LinedList"/>
    <dgm:cxn modelId="{173FEB49-8999-423A-BBBA-3E70C52D310C}" type="presParOf" srcId="{71554259-89F3-DC41-AF38-A80F6823C6AB}" destId="{45167FBC-5EE3-4C8A-A94C-30BB5DE89AD6}" srcOrd="11" destOrd="0" presId="urn:microsoft.com/office/officeart/2008/layout/LinedList"/>
    <dgm:cxn modelId="{1155EB06-2671-43E0-887E-C925CA66E329}" type="presParOf" srcId="{71554259-89F3-DC41-AF38-A80F6823C6AB}" destId="{BC5CA65E-0C6F-472F-B2E2-282C2CDDDC9F}" srcOrd="12" destOrd="0" presId="urn:microsoft.com/office/officeart/2008/layout/LinedList"/>
    <dgm:cxn modelId="{7513ACB1-920F-4F24-A905-46141B9D67F8}" type="presParOf" srcId="{71554259-89F3-DC41-AF38-A80F6823C6AB}" destId="{DFE917DE-2459-4110-B5CA-909F8A25E9B3}" srcOrd="13" destOrd="0" presId="urn:microsoft.com/office/officeart/2008/layout/LinedList"/>
    <dgm:cxn modelId="{5AAF74D3-EEFF-48AC-AB21-660ECA71F54C}" type="presParOf" srcId="{DFE917DE-2459-4110-B5CA-909F8A25E9B3}" destId="{BFFB7145-8402-485B-85FA-7C375AFB0A2C}" srcOrd="0" destOrd="0" presId="urn:microsoft.com/office/officeart/2008/layout/LinedList"/>
    <dgm:cxn modelId="{6150683F-BD9F-4A29-BB2A-20E7578EDBB1}" type="presParOf" srcId="{DFE917DE-2459-4110-B5CA-909F8A25E9B3}" destId="{0DEDE790-6650-4E13-B812-9DA3ABBAEB7C}" srcOrd="1" destOrd="0" presId="urn:microsoft.com/office/officeart/2008/layout/LinedList"/>
    <dgm:cxn modelId="{5CEC3706-B90E-49F5-800C-D91C1D81A4C0}" type="presParOf" srcId="{DFE917DE-2459-4110-B5CA-909F8A25E9B3}" destId="{CC02E1CA-72BE-493C-916D-08B08D649491}" srcOrd="2" destOrd="0" presId="urn:microsoft.com/office/officeart/2008/layout/LinedList"/>
    <dgm:cxn modelId="{F38CA7A2-76FE-4E07-AAF1-0C33C9BD4E3F}" type="presParOf" srcId="{71554259-89F3-DC41-AF38-A80F6823C6AB}" destId="{41DAB04F-B76E-41A3-BF92-19D36F058A9E}" srcOrd="14" destOrd="0" presId="urn:microsoft.com/office/officeart/2008/layout/LinedList"/>
    <dgm:cxn modelId="{A2A728AC-A1B1-41EF-B02D-9BFB285D051B}" type="presParOf" srcId="{71554259-89F3-DC41-AF38-A80F6823C6AB}" destId="{E5F9CA9F-91E3-425C-B99F-A98D8F0B0A7F}" srcOrd="15"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US" sz="2800" b="1" dirty="0"/>
            <a:t>Which two of the following which would be inappropriate in a cybercrime treaty?</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dirty="0"/>
            <a:t>a) Operational provisions for international cooperation</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dgm:spPr/>
      <dgm:t>
        <a:bodyPr/>
        <a:lstStyle/>
        <a:p>
          <a:r>
            <a:rPr lang="en-US" b="1" dirty="0">
              <a:solidFill>
                <a:srgbClr val="FF0000"/>
              </a:solidFill>
            </a:rPr>
            <a:t>b) Cybersecurity </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dgm:spPr/>
      <dgm:t>
        <a:bodyPr/>
        <a:lstStyle/>
        <a:p>
          <a:r>
            <a:rPr lang="en-US" dirty="0"/>
            <a:t>c) Definitions</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rgbClr val="FF0000"/>
              </a:solidFill>
            </a:rPr>
            <a:t>d) National security </a:t>
          </a:r>
        </a:p>
      </dgm:t>
    </dgm:pt>
    <dgm:pt modelId="{6643C99F-6929-4115-B10C-449964C298DB}" type="parTrans" cxnId="{5441ACF7-001D-47E8-BE90-D77A819FBE03}">
      <dgm:prSet/>
      <dgm:spPr/>
      <dgm:t>
        <a:bodyPr/>
        <a:lstStyle/>
        <a:p>
          <a:endParaRPr lang="aa-ET"/>
        </a:p>
      </dgm:t>
    </dgm:pt>
    <dgm:pt modelId="{9EB8D1B3-16DB-4A75-A7E2-3B79ADD997CE}" type="sibTrans" cxnId="{5441ACF7-001D-47E8-BE90-D77A819FBE03}">
      <dgm:prSet/>
      <dgm:spPr/>
      <dgm:t>
        <a:bodyPr/>
        <a:lstStyle/>
        <a:p>
          <a:endParaRPr lang="aa-ET"/>
        </a:p>
      </dgm:t>
    </dgm:pt>
    <dgm:pt modelId="{9EFF4F62-79ED-4EA0-85C1-51F88755C8EE}">
      <dgm:prSet phldrT="[Text]"/>
      <dgm:spPr/>
      <dgm:t>
        <a:bodyPr/>
        <a:lstStyle/>
        <a:p>
          <a:r>
            <a:rPr lang="en-US" dirty="0"/>
            <a:t>e) Electronic evidence collection for non-cybercrime offences </a:t>
          </a:r>
        </a:p>
      </dgm:t>
    </dgm:pt>
    <dgm:pt modelId="{8EAFCDE7-4869-4D95-9359-6DA608AB28F0}" type="parTrans" cxnId="{40F08CBE-C0FF-49E9-A14D-59F0F70F60CC}">
      <dgm:prSet/>
      <dgm:spPr/>
      <dgm:t>
        <a:bodyPr/>
        <a:lstStyle/>
        <a:p>
          <a:endParaRPr lang="aa-ET"/>
        </a:p>
      </dgm:t>
    </dgm:pt>
    <dgm:pt modelId="{D3274077-7919-4B64-B4D8-786A32E9EF73}" type="sibTrans" cxnId="{40F08CBE-C0FF-49E9-A14D-59F0F70F60CC}">
      <dgm:prSet/>
      <dgm:spPr/>
      <dgm:t>
        <a:bodyPr/>
        <a:lstStyle/>
        <a:p>
          <a:endParaRPr lang="aa-ET"/>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312303"/>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6"/>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5"/>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6"/>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4" presStyleCnt="6"/>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3"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5" presStyleCnt="6"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4" presStyleCnt="5"/>
      <dgm:spPr/>
    </dgm:pt>
    <dgm:pt modelId="{E5F9CA9F-91E3-425C-B99F-A98D8F0B0A7F}" type="pres">
      <dgm:prSet presAssocID="{9EFF4F62-79ED-4EA0-85C1-51F88755C8EE}" presName="vertSpace2b" presStyleCnt="0"/>
      <dgm:spPr/>
    </dgm:pt>
  </dgm:ptLst>
  <dgm:cxnLst>
    <dgm:cxn modelId="{6BB640E8-D456-4F03-838C-714D97CA8FDA}" type="presOf" srcId="{412DA8CB-B9E5-F44F-9FDD-EF35DF68306D}" destId="{B9E57DF2-F223-F848-B6AB-FEB0F6FB4076}" srcOrd="0" destOrd="0" presId="urn:microsoft.com/office/officeart/2008/layout/LinedList"/>
    <dgm:cxn modelId="{D36C950D-2F86-4AC5-A1EA-AE2AA8ABF1B5}" type="presOf" srcId="{8E61202A-36DD-0240-811A-270D9611A395}" destId="{CFE00427-EDF8-324F-9A5C-A181E81A4D48}" srcOrd="0" destOrd="0" presId="urn:microsoft.com/office/officeart/2008/layout/LinedList"/>
    <dgm:cxn modelId="{2E9FB024-7424-694A-AF48-3FAF0F12021E}" srcId="{8E61202A-36DD-0240-811A-270D9611A395}" destId="{323950B2-6BC2-AE4B-B5B8-B2437BA58494}" srcOrd="1" destOrd="0" parTransId="{7D9EC74E-4481-C849-9F84-FC81A57E126D}" sibTransId="{A9F617AB-9877-BB4B-828A-76F7E3E29AEF}"/>
    <dgm:cxn modelId="{626FFAAF-6B7A-463B-AFA1-629250D19401}" type="presOf" srcId="{3C774A1C-BB1C-4347-A758-A94A436F7244}" destId="{9CA50A65-40FA-E945-A868-9E3FE840B07E}"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D171F6E6-37A0-47B6-9F7E-14980B49C851}" type="presOf" srcId="{7029F5E8-D056-AE49-BD66-3C193010DDE8}" destId="{5D9EDF3F-7B20-8E47-A431-F9F24450F874}" srcOrd="0" destOrd="0" presId="urn:microsoft.com/office/officeart/2008/layout/LinedList"/>
    <dgm:cxn modelId="{A392C767-FDDE-4FFA-82D9-B4D859A596B2}" type="presOf" srcId="{D907F82D-4934-4260-A319-D0C1005DB73A}" destId="{576A2C98-791A-4E50-8CB8-1914215BEA2D}" srcOrd="0" destOrd="0" presId="urn:microsoft.com/office/officeart/2008/layout/LinedList"/>
    <dgm:cxn modelId="{40F08CBE-C0FF-49E9-A14D-59F0F70F60CC}" srcId="{8E61202A-36DD-0240-811A-270D9611A395}" destId="{9EFF4F62-79ED-4EA0-85C1-51F88755C8EE}" srcOrd="4" destOrd="0" parTransId="{8EAFCDE7-4869-4D95-9359-6DA608AB28F0}" sibTransId="{D3274077-7919-4B64-B4D8-786A32E9EF73}"/>
    <dgm:cxn modelId="{AFD2487F-444F-4C44-A623-9AAFEB90AC49}" srcId="{8E61202A-36DD-0240-811A-270D9611A395}" destId="{412DA8CB-B9E5-F44F-9FDD-EF35DF68306D}" srcOrd="2" destOrd="0" parTransId="{7E8B7982-18DC-F246-BFD4-7B9D4C9DB2CA}" sibTransId="{960A4A2E-B23E-7544-9A93-1312898E2DC4}"/>
    <dgm:cxn modelId="{99EB5834-3593-6644-A836-6C8D5595A820}" srcId="{8E61202A-36DD-0240-811A-270D9611A395}" destId="{7029F5E8-D056-AE49-BD66-3C193010DDE8}" srcOrd="0" destOrd="0" parTransId="{ACE97453-93D9-C642-95ED-D55F9984F778}" sibTransId="{3346CD8C-3206-F84A-BEA2-B5492B6B7347}"/>
    <dgm:cxn modelId="{AF5E0B22-8287-4F9E-A5C0-78E079B8AA24}" type="presOf" srcId="{323950B2-6BC2-AE4B-B5B8-B2437BA58494}" destId="{D6847470-F054-2943-A634-F983FF0A0122}" srcOrd="0" destOrd="0" presId="urn:microsoft.com/office/officeart/2008/layout/LinedList"/>
    <dgm:cxn modelId="{916DF82D-945E-4383-9B75-A79E0801BDDE}"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3" destOrd="0" parTransId="{6643C99F-6929-4115-B10C-449964C298DB}" sibTransId="{9EB8D1B3-16DB-4A75-A7E2-3B79ADD997CE}"/>
    <dgm:cxn modelId="{7E1DFB1B-C28B-4A12-BEC4-7B21564BFD3A}" type="presParOf" srcId="{9CA50A65-40FA-E945-A868-9E3FE840B07E}" destId="{D5C7DCB4-3723-4443-ADD7-DBEB1005841A}" srcOrd="0" destOrd="0" presId="urn:microsoft.com/office/officeart/2008/layout/LinedList"/>
    <dgm:cxn modelId="{62054C23-FBC5-4198-AB2B-974D7A5AFCDD}" type="presParOf" srcId="{9CA50A65-40FA-E945-A868-9E3FE840B07E}" destId="{9F8ADD56-4647-5947-BF4A-89820DB0503F}" srcOrd="1" destOrd="0" presId="urn:microsoft.com/office/officeart/2008/layout/LinedList"/>
    <dgm:cxn modelId="{B367C649-833E-4758-BF7D-BCD51D611556}" type="presParOf" srcId="{9F8ADD56-4647-5947-BF4A-89820DB0503F}" destId="{CFE00427-EDF8-324F-9A5C-A181E81A4D48}" srcOrd="0" destOrd="0" presId="urn:microsoft.com/office/officeart/2008/layout/LinedList"/>
    <dgm:cxn modelId="{AC9DD324-3D7F-4A51-9211-3705BDD1D4A8}" type="presParOf" srcId="{9F8ADD56-4647-5947-BF4A-89820DB0503F}" destId="{71554259-89F3-DC41-AF38-A80F6823C6AB}" srcOrd="1" destOrd="0" presId="urn:microsoft.com/office/officeart/2008/layout/LinedList"/>
    <dgm:cxn modelId="{F56EF1A0-C0C5-43C8-BEA6-7B176C70C9B4}" type="presParOf" srcId="{71554259-89F3-DC41-AF38-A80F6823C6AB}" destId="{D0431CA8-5100-6745-A242-ED330061BD73}" srcOrd="0" destOrd="0" presId="urn:microsoft.com/office/officeart/2008/layout/LinedList"/>
    <dgm:cxn modelId="{D3CC940F-2F0C-4F81-8AB8-102D9921B123}" type="presParOf" srcId="{71554259-89F3-DC41-AF38-A80F6823C6AB}" destId="{FE55CC5A-C0EF-DF45-AF1E-C9A5EF0E713C}" srcOrd="1" destOrd="0" presId="urn:microsoft.com/office/officeart/2008/layout/LinedList"/>
    <dgm:cxn modelId="{C7B772E6-7020-4A52-9AE0-0A7F90E7124A}" type="presParOf" srcId="{FE55CC5A-C0EF-DF45-AF1E-C9A5EF0E713C}" destId="{D79F8CF2-80EE-C747-9C26-26414E55692C}" srcOrd="0" destOrd="0" presId="urn:microsoft.com/office/officeart/2008/layout/LinedList"/>
    <dgm:cxn modelId="{C51E38E9-086B-4BBD-B862-E13DAF35DCD0}" type="presParOf" srcId="{FE55CC5A-C0EF-DF45-AF1E-C9A5EF0E713C}" destId="{5D9EDF3F-7B20-8E47-A431-F9F24450F874}" srcOrd="1" destOrd="0" presId="urn:microsoft.com/office/officeart/2008/layout/LinedList"/>
    <dgm:cxn modelId="{160B4CA6-44D5-4EB3-93FB-BCC404E517FA}" type="presParOf" srcId="{FE55CC5A-C0EF-DF45-AF1E-C9A5EF0E713C}" destId="{EB933D24-ABB6-0C44-A5A7-05F1CB99F1EB}" srcOrd="2" destOrd="0" presId="urn:microsoft.com/office/officeart/2008/layout/LinedList"/>
    <dgm:cxn modelId="{F4A166CE-91B3-43FA-891E-F4EA1245B13A}" type="presParOf" srcId="{71554259-89F3-DC41-AF38-A80F6823C6AB}" destId="{EB798B99-5590-864A-A2C1-F553D99D3FAA}" srcOrd="2" destOrd="0" presId="urn:microsoft.com/office/officeart/2008/layout/LinedList"/>
    <dgm:cxn modelId="{B0CEE698-843B-4093-AB86-172F88CC03B9}" type="presParOf" srcId="{71554259-89F3-DC41-AF38-A80F6823C6AB}" destId="{9C715A5E-13B0-3F4D-85BD-4FA3A97839C5}" srcOrd="3" destOrd="0" presId="urn:microsoft.com/office/officeart/2008/layout/LinedList"/>
    <dgm:cxn modelId="{BACEE777-1623-429D-989F-E63B47492195}" type="presParOf" srcId="{71554259-89F3-DC41-AF38-A80F6823C6AB}" destId="{D06F8563-21D8-9742-9655-9B668CF235AD}" srcOrd="4" destOrd="0" presId="urn:microsoft.com/office/officeart/2008/layout/LinedList"/>
    <dgm:cxn modelId="{E25494B5-896E-4F19-A75A-EE323A0F5A13}" type="presParOf" srcId="{D06F8563-21D8-9742-9655-9B668CF235AD}" destId="{FC6B0E8A-D5C8-BF42-A0DB-5A2B5E61A3A8}" srcOrd="0" destOrd="0" presId="urn:microsoft.com/office/officeart/2008/layout/LinedList"/>
    <dgm:cxn modelId="{B6892155-0BF6-4D0D-A84B-C59C0F5ACDA9}" type="presParOf" srcId="{D06F8563-21D8-9742-9655-9B668CF235AD}" destId="{D6847470-F054-2943-A634-F983FF0A0122}" srcOrd="1" destOrd="0" presId="urn:microsoft.com/office/officeart/2008/layout/LinedList"/>
    <dgm:cxn modelId="{1144C4BA-F2A5-4078-8B60-E8AB9B288494}" type="presParOf" srcId="{D06F8563-21D8-9742-9655-9B668CF235AD}" destId="{93837557-E77B-4749-A0F8-1876E8CD33B9}" srcOrd="2" destOrd="0" presId="urn:microsoft.com/office/officeart/2008/layout/LinedList"/>
    <dgm:cxn modelId="{195A549D-31CA-4AB1-B33F-6B65FCDB79FB}" type="presParOf" srcId="{71554259-89F3-DC41-AF38-A80F6823C6AB}" destId="{5B901F7D-EE59-304E-B86D-F0C8CC3A841B}" srcOrd="5" destOrd="0" presId="urn:microsoft.com/office/officeart/2008/layout/LinedList"/>
    <dgm:cxn modelId="{BE48EF98-1D81-4733-8AA5-0EAEBE1FC202}" type="presParOf" srcId="{71554259-89F3-DC41-AF38-A80F6823C6AB}" destId="{3A7A15FE-03D5-7B4E-BE07-5A9A9318E5F4}" srcOrd="6" destOrd="0" presId="urn:microsoft.com/office/officeart/2008/layout/LinedList"/>
    <dgm:cxn modelId="{A73F6120-A954-4C88-BED9-67D0A5FEDB85}" type="presParOf" srcId="{71554259-89F3-DC41-AF38-A80F6823C6AB}" destId="{A4B3FD2E-63E5-E445-B87B-210177B3706B}" srcOrd="7" destOrd="0" presId="urn:microsoft.com/office/officeart/2008/layout/LinedList"/>
    <dgm:cxn modelId="{C29619D1-18F3-4BBD-A16C-3E6D3EC1E6C9}" type="presParOf" srcId="{A4B3FD2E-63E5-E445-B87B-210177B3706B}" destId="{B4FE7B28-4407-5045-AAC1-7786FB86FE88}" srcOrd="0" destOrd="0" presId="urn:microsoft.com/office/officeart/2008/layout/LinedList"/>
    <dgm:cxn modelId="{F775432D-6B42-4595-9F4D-31A614818308}" type="presParOf" srcId="{A4B3FD2E-63E5-E445-B87B-210177B3706B}" destId="{B9E57DF2-F223-F848-B6AB-FEB0F6FB4076}" srcOrd="1" destOrd="0" presId="urn:microsoft.com/office/officeart/2008/layout/LinedList"/>
    <dgm:cxn modelId="{B76EBCE1-FF8B-4787-ABB2-221E1390B8F7}" type="presParOf" srcId="{A4B3FD2E-63E5-E445-B87B-210177B3706B}" destId="{84017E13-6661-1647-9DB1-F43BB49DC0FD}" srcOrd="2" destOrd="0" presId="urn:microsoft.com/office/officeart/2008/layout/LinedList"/>
    <dgm:cxn modelId="{E89ECDEB-1230-4EB9-892B-E7999378264C}" type="presParOf" srcId="{71554259-89F3-DC41-AF38-A80F6823C6AB}" destId="{1E88F2A9-FC8F-2A4F-ABF4-2C5837CA76E5}" srcOrd="8" destOrd="0" presId="urn:microsoft.com/office/officeart/2008/layout/LinedList"/>
    <dgm:cxn modelId="{86DC4808-AE8B-45FA-999F-7D9402591095}" type="presParOf" srcId="{71554259-89F3-DC41-AF38-A80F6823C6AB}" destId="{02B19E4E-8333-4B4F-AA1E-19B5E7CAD48B}" srcOrd="9" destOrd="0" presId="urn:microsoft.com/office/officeart/2008/layout/LinedList"/>
    <dgm:cxn modelId="{8BFA165A-2A09-44F1-BDE4-9420EB7EA849}" type="presParOf" srcId="{71554259-89F3-DC41-AF38-A80F6823C6AB}" destId="{5121BA32-9249-455A-8A20-08E85B86269F}" srcOrd="10" destOrd="0" presId="urn:microsoft.com/office/officeart/2008/layout/LinedList"/>
    <dgm:cxn modelId="{CBBEC069-C469-4904-AA34-68DA567A88C6}" type="presParOf" srcId="{5121BA32-9249-455A-8A20-08E85B86269F}" destId="{E379A0C3-13D3-46B9-950A-CF0A08724A6D}" srcOrd="0" destOrd="0" presId="urn:microsoft.com/office/officeart/2008/layout/LinedList"/>
    <dgm:cxn modelId="{8D659C62-C0D5-4398-989B-B7ED9AA0F027}" type="presParOf" srcId="{5121BA32-9249-455A-8A20-08E85B86269F}" destId="{576A2C98-791A-4E50-8CB8-1914215BEA2D}" srcOrd="1" destOrd="0" presId="urn:microsoft.com/office/officeart/2008/layout/LinedList"/>
    <dgm:cxn modelId="{D694D8FD-B884-4508-8749-D8DBA3DD1C4E}" type="presParOf" srcId="{5121BA32-9249-455A-8A20-08E85B86269F}" destId="{3EC880A3-8E6D-40A4-857F-9A4C9ED1B22A}" srcOrd="2" destOrd="0" presId="urn:microsoft.com/office/officeart/2008/layout/LinedList"/>
    <dgm:cxn modelId="{C07313EB-1ED5-4BF6-9DB8-2155D57EE198}" type="presParOf" srcId="{71554259-89F3-DC41-AF38-A80F6823C6AB}" destId="{45167FBC-5EE3-4C8A-A94C-30BB5DE89AD6}" srcOrd="11" destOrd="0" presId="urn:microsoft.com/office/officeart/2008/layout/LinedList"/>
    <dgm:cxn modelId="{29639774-613D-4768-B950-0E7F27DBA505}" type="presParOf" srcId="{71554259-89F3-DC41-AF38-A80F6823C6AB}" destId="{BC5CA65E-0C6F-472F-B2E2-282C2CDDDC9F}" srcOrd="12" destOrd="0" presId="urn:microsoft.com/office/officeart/2008/layout/LinedList"/>
    <dgm:cxn modelId="{4ECBA19F-2ACB-49AC-BCD5-4088DC281FA9}" type="presParOf" srcId="{71554259-89F3-DC41-AF38-A80F6823C6AB}" destId="{DFE917DE-2459-4110-B5CA-909F8A25E9B3}" srcOrd="13" destOrd="0" presId="urn:microsoft.com/office/officeart/2008/layout/LinedList"/>
    <dgm:cxn modelId="{08F3DF27-3FFD-45F1-BE92-5A9C2E9A2273}" type="presParOf" srcId="{DFE917DE-2459-4110-B5CA-909F8A25E9B3}" destId="{BFFB7145-8402-485B-85FA-7C375AFB0A2C}" srcOrd="0" destOrd="0" presId="urn:microsoft.com/office/officeart/2008/layout/LinedList"/>
    <dgm:cxn modelId="{F16276B0-E2CE-4B0D-ACFC-E6AB090E83D7}" type="presParOf" srcId="{DFE917DE-2459-4110-B5CA-909F8A25E9B3}" destId="{0DEDE790-6650-4E13-B812-9DA3ABBAEB7C}" srcOrd="1" destOrd="0" presId="urn:microsoft.com/office/officeart/2008/layout/LinedList"/>
    <dgm:cxn modelId="{F25D5595-36A5-4B57-B3A4-857A7DF9C5E1}" type="presParOf" srcId="{DFE917DE-2459-4110-B5CA-909F8A25E9B3}" destId="{CC02E1CA-72BE-493C-916D-08B08D649491}" srcOrd="2" destOrd="0" presId="urn:microsoft.com/office/officeart/2008/layout/LinedList"/>
    <dgm:cxn modelId="{B2717152-9CE1-4F26-BBA2-1C851DAD02DC}" type="presParOf" srcId="{71554259-89F3-DC41-AF38-A80F6823C6AB}" destId="{41DAB04F-B76E-41A3-BF92-19D36F058A9E}" srcOrd="14" destOrd="0" presId="urn:microsoft.com/office/officeart/2008/layout/LinedList"/>
    <dgm:cxn modelId="{CFC0B9AC-1A8B-48B7-B0A1-644A4ACA7239}" type="presParOf" srcId="{71554259-89F3-DC41-AF38-A80F6823C6AB}" destId="{E5F9CA9F-91E3-425C-B99F-A98D8F0B0A7F}" srcOrd="15"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US" sz="2800" b="1" dirty="0"/>
            <a:t>Which of the following statements is correct – the Budapest Convention is:</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3200" dirty="0"/>
            <a:t>a) The Budapest </a:t>
          </a:r>
          <a:endParaRPr lang="en-US" sz="3200" dirty="0" smtClean="0"/>
        </a:p>
        <a:p>
          <a:pPr algn="l"/>
          <a:r>
            <a:rPr lang="en-US" sz="3200" dirty="0" smtClean="0"/>
            <a:t>Convention </a:t>
          </a:r>
          <a:r>
            <a:rPr lang="en-US" sz="3200" dirty="0"/>
            <a:t>has </a:t>
          </a:r>
          <a:r>
            <a:rPr lang="en-US" sz="3200" dirty="0" smtClean="0"/>
            <a:t>only </a:t>
          </a:r>
          <a:r>
            <a:rPr lang="en-US" sz="3200" dirty="0"/>
            <a:t>impacted 65 countries</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3200" dirty="0"/>
            <a:t>b) The Budapest Convention has 65 parties</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194813"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custLinFactNeighborX="-4590" custLinFactNeighborY="86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3" custLinFactNeighborX="-3207" custLinFactNeighborY="432"/>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2"/>
      <dgm:spPr/>
    </dgm:pt>
    <dgm:pt modelId="{3A7A15FE-03D5-7B4E-BE07-5A9A9318E5F4}" type="pres">
      <dgm:prSet presAssocID="{323950B2-6BC2-AE4B-B5B8-B2437BA58494}" presName="vertSpace2b" presStyleCnt="0"/>
      <dgm:spPr/>
    </dgm:pt>
  </dgm:ptLst>
  <dgm:cxnLst>
    <dgm:cxn modelId="{99EB5834-3593-6644-A836-6C8D5595A820}" srcId="{8E61202A-36DD-0240-811A-270D9611A395}" destId="{7029F5E8-D056-AE49-BD66-3C193010DDE8}" srcOrd="0" destOrd="0" parTransId="{ACE97453-93D9-C642-95ED-D55F9984F778}" sibTransId="{3346CD8C-3206-F84A-BEA2-B5492B6B7347}"/>
    <dgm:cxn modelId="{BBB08AE8-5665-408C-8132-60A4FFC1C4B6}"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6B2C492D-33A3-48A5-975B-BC8E8BA6FE6E}" type="presOf" srcId="{323950B2-6BC2-AE4B-B5B8-B2437BA58494}" destId="{D6847470-F054-2943-A634-F983FF0A0122}" srcOrd="0" destOrd="0" presId="urn:microsoft.com/office/officeart/2008/layout/LinedList"/>
    <dgm:cxn modelId="{B699D919-BEDD-457A-97B9-FFE1E4588E71}" type="presOf" srcId="{3C774A1C-BB1C-4347-A758-A94A436F7244}" destId="{9CA50A65-40FA-E945-A868-9E3FE840B07E}" srcOrd="0" destOrd="0" presId="urn:microsoft.com/office/officeart/2008/layout/LinedList"/>
    <dgm:cxn modelId="{781065E9-D610-4298-805B-BBB23E6E8D1A}" type="presOf" srcId="{8E61202A-36DD-0240-811A-270D9611A395}" destId="{CFE00427-EDF8-324F-9A5C-A181E81A4D48}" srcOrd="0" destOrd="0" presId="urn:microsoft.com/office/officeart/2008/layout/LinedList"/>
    <dgm:cxn modelId="{2E9FB024-7424-694A-AF48-3FAF0F12021E}" srcId="{8E61202A-36DD-0240-811A-270D9611A395}" destId="{323950B2-6BC2-AE4B-B5B8-B2437BA58494}" srcOrd="1" destOrd="0" parTransId="{7D9EC74E-4481-C849-9F84-FC81A57E126D}" sibTransId="{A9F617AB-9877-BB4B-828A-76F7E3E29AEF}"/>
    <dgm:cxn modelId="{8473B07D-7D4E-48FD-BBCF-01D66BC04C34}" type="presParOf" srcId="{9CA50A65-40FA-E945-A868-9E3FE840B07E}" destId="{D5C7DCB4-3723-4443-ADD7-DBEB1005841A}" srcOrd="0" destOrd="0" presId="urn:microsoft.com/office/officeart/2008/layout/LinedList"/>
    <dgm:cxn modelId="{13BCF7C7-F5A2-495A-89D1-06E4C3EDD6BE}" type="presParOf" srcId="{9CA50A65-40FA-E945-A868-9E3FE840B07E}" destId="{9F8ADD56-4647-5947-BF4A-89820DB0503F}" srcOrd="1" destOrd="0" presId="urn:microsoft.com/office/officeart/2008/layout/LinedList"/>
    <dgm:cxn modelId="{179A83AD-6C66-4AC7-9B69-C518AF101F43}" type="presParOf" srcId="{9F8ADD56-4647-5947-BF4A-89820DB0503F}" destId="{CFE00427-EDF8-324F-9A5C-A181E81A4D48}" srcOrd="0" destOrd="0" presId="urn:microsoft.com/office/officeart/2008/layout/LinedList"/>
    <dgm:cxn modelId="{91081A66-B8FF-4BD5-88AD-15EA362A1356}" type="presParOf" srcId="{9F8ADD56-4647-5947-BF4A-89820DB0503F}" destId="{71554259-89F3-DC41-AF38-A80F6823C6AB}" srcOrd="1" destOrd="0" presId="urn:microsoft.com/office/officeart/2008/layout/LinedList"/>
    <dgm:cxn modelId="{0303D1FB-356A-4B03-B9E2-5CD1FE473B23}" type="presParOf" srcId="{71554259-89F3-DC41-AF38-A80F6823C6AB}" destId="{D0431CA8-5100-6745-A242-ED330061BD73}" srcOrd="0" destOrd="0" presId="urn:microsoft.com/office/officeart/2008/layout/LinedList"/>
    <dgm:cxn modelId="{18081F2F-D277-473A-82BB-95B0A704C2D9}" type="presParOf" srcId="{71554259-89F3-DC41-AF38-A80F6823C6AB}" destId="{FE55CC5A-C0EF-DF45-AF1E-C9A5EF0E713C}" srcOrd="1" destOrd="0" presId="urn:microsoft.com/office/officeart/2008/layout/LinedList"/>
    <dgm:cxn modelId="{6489FA12-11D6-4EDC-882B-2EBC4CCDA27D}" type="presParOf" srcId="{FE55CC5A-C0EF-DF45-AF1E-C9A5EF0E713C}" destId="{D79F8CF2-80EE-C747-9C26-26414E55692C}" srcOrd="0" destOrd="0" presId="urn:microsoft.com/office/officeart/2008/layout/LinedList"/>
    <dgm:cxn modelId="{9B8C40B8-9697-4C49-A320-435FD258F160}" type="presParOf" srcId="{FE55CC5A-C0EF-DF45-AF1E-C9A5EF0E713C}" destId="{5D9EDF3F-7B20-8E47-A431-F9F24450F874}" srcOrd="1" destOrd="0" presId="urn:microsoft.com/office/officeart/2008/layout/LinedList"/>
    <dgm:cxn modelId="{36CF7B5A-0AB3-47CC-8B87-14119DB8AB42}" type="presParOf" srcId="{FE55CC5A-C0EF-DF45-AF1E-C9A5EF0E713C}" destId="{EB933D24-ABB6-0C44-A5A7-05F1CB99F1EB}" srcOrd="2" destOrd="0" presId="urn:microsoft.com/office/officeart/2008/layout/LinedList"/>
    <dgm:cxn modelId="{99EAFB31-AF7D-4766-8CD4-286BC06D9BEF}" type="presParOf" srcId="{71554259-89F3-DC41-AF38-A80F6823C6AB}" destId="{EB798B99-5590-864A-A2C1-F553D99D3FAA}" srcOrd="2" destOrd="0" presId="urn:microsoft.com/office/officeart/2008/layout/LinedList"/>
    <dgm:cxn modelId="{7B587B5A-09F7-45A9-8A11-5EB030132E13}" type="presParOf" srcId="{71554259-89F3-DC41-AF38-A80F6823C6AB}" destId="{9C715A5E-13B0-3F4D-85BD-4FA3A97839C5}" srcOrd="3" destOrd="0" presId="urn:microsoft.com/office/officeart/2008/layout/LinedList"/>
    <dgm:cxn modelId="{EAA3D8C7-1789-4A28-98CB-CC4BA8749659}" type="presParOf" srcId="{71554259-89F3-DC41-AF38-A80F6823C6AB}" destId="{D06F8563-21D8-9742-9655-9B668CF235AD}" srcOrd="4" destOrd="0" presId="urn:microsoft.com/office/officeart/2008/layout/LinedList"/>
    <dgm:cxn modelId="{65126930-2F6C-4F11-A00A-558666B40FDF}" type="presParOf" srcId="{D06F8563-21D8-9742-9655-9B668CF235AD}" destId="{FC6B0E8A-D5C8-BF42-A0DB-5A2B5E61A3A8}" srcOrd="0" destOrd="0" presId="urn:microsoft.com/office/officeart/2008/layout/LinedList"/>
    <dgm:cxn modelId="{F38D94C3-610E-4FBF-B2BC-C17D6C2009B0}" type="presParOf" srcId="{D06F8563-21D8-9742-9655-9B668CF235AD}" destId="{D6847470-F054-2943-A634-F983FF0A0122}" srcOrd="1" destOrd="0" presId="urn:microsoft.com/office/officeart/2008/layout/LinedList"/>
    <dgm:cxn modelId="{6E110037-6B1B-44E9-980B-E46B09F041A7}" type="presParOf" srcId="{D06F8563-21D8-9742-9655-9B668CF235AD}" destId="{93837557-E77B-4749-A0F8-1876E8CD33B9}" srcOrd="2" destOrd="0" presId="urn:microsoft.com/office/officeart/2008/layout/LinedList"/>
    <dgm:cxn modelId="{D72E1E40-E56E-4038-B3C1-378C84D2203A}" type="presParOf" srcId="{71554259-89F3-DC41-AF38-A80F6823C6AB}" destId="{5B901F7D-EE59-304E-B86D-F0C8CC3A841B}" srcOrd="5" destOrd="0" presId="urn:microsoft.com/office/officeart/2008/layout/LinedList"/>
    <dgm:cxn modelId="{9414D568-1517-42CE-B412-BF4F87EC286D}" type="presParOf" srcId="{71554259-89F3-DC41-AF38-A80F6823C6AB}" destId="{3A7A15FE-03D5-7B4E-BE07-5A9A9318E5F4}"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US" sz="2800" b="1" dirty="0"/>
            <a:t>Which of the following statements is correct – the Budapest Convention is:</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3200" dirty="0"/>
            <a:t>a) The Budapest Convention has only impacted 65 countries</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3200" b="1" dirty="0">
              <a:solidFill>
                <a:srgbClr val="FF0000"/>
              </a:solidFill>
            </a:rPr>
            <a:t>b) The Budapest Convention has 65 parties</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194813"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3"/>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2"/>
      <dgm:spPr/>
    </dgm:pt>
    <dgm:pt modelId="{3A7A15FE-03D5-7B4E-BE07-5A9A9318E5F4}" type="pres">
      <dgm:prSet presAssocID="{323950B2-6BC2-AE4B-B5B8-B2437BA58494}" presName="vertSpace2b" presStyleCnt="0"/>
      <dgm:spPr/>
    </dgm:pt>
  </dgm:ptLst>
  <dgm:cxnLst>
    <dgm:cxn modelId="{FB55B2B3-B2E2-42F4-8392-7C51D232723F}" type="presOf" srcId="{323950B2-6BC2-AE4B-B5B8-B2437BA58494}" destId="{D6847470-F054-2943-A634-F983FF0A0122}" srcOrd="0" destOrd="0" presId="urn:microsoft.com/office/officeart/2008/layout/LinedList"/>
    <dgm:cxn modelId="{CBC6561A-30FC-47F2-8DDD-3C1715CCFF6F}" type="presOf" srcId="{7029F5E8-D056-AE49-BD66-3C193010DDE8}" destId="{5D9EDF3F-7B20-8E47-A431-F9F24450F874}" srcOrd="0" destOrd="0" presId="urn:microsoft.com/office/officeart/2008/layout/LinedList"/>
    <dgm:cxn modelId="{800FC730-D4DB-4B62-8450-CA25E0B54C3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D2DD020B-3DFC-B348-B676-6EC163FF5FEB}" srcId="{3C774A1C-BB1C-4347-A758-A94A436F7244}" destId="{8E61202A-36DD-0240-811A-270D9611A395}" srcOrd="0" destOrd="0" parTransId="{B1168E5A-BE86-1A40-8851-D878ACC39274}" sibTransId="{8978AB35-F5FB-FF43-BA08-4C259A445311}"/>
    <dgm:cxn modelId="{2D6836AE-85B4-4B69-A598-EAF6DEF689FA}" type="presOf" srcId="{8E61202A-36DD-0240-811A-270D9611A395}" destId="{CFE00427-EDF8-324F-9A5C-A181E81A4D48}" srcOrd="0" destOrd="0" presId="urn:microsoft.com/office/officeart/2008/layout/LinedList"/>
    <dgm:cxn modelId="{2E9FB024-7424-694A-AF48-3FAF0F12021E}" srcId="{8E61202A-36DD-0240-811A-270D9611A395}" destId="{323950B2-6BC2-AE4B-B5B8-B2437BA58494}" srcOrd="1" destOrd="0" parTransId="{7D9EC74E-4481-C849-9F84-FC81A57E126D}" sibTransId="{A9F617AB-9877-BB4B-828A-76F7E3E29AEF}"/>
    <dgm:cxn modelId="{0B94827F-0A51-4A7E-AD39-AF7A9DDB74A5}" type="presParOf" srcId="{9CA50A65-40FA-E945-A868-9E3FE840B07E}" destId="{D5C7DCB4-3723-4443-ADD7-DBEB1005841A}" srcOrd="0" destOrd="0" presId="urn:microsoft.com/office/officeart/2008/layout/LinedList"/>
    <dgm:cxn modelId="{7D5BC705-13D8-4EB2-8E3A-AEA7822EAA4C}" type="presParOf" srcId="{9CA50A65-40FA-E945-A868-9E3FE840B07E}" destId="{9F8ADD56-4647-5947-BF4A-89820DB0503F}" srcOrd="1" destOrd="0" presId="urn:microsoft.com/office/officeart/2008/layout/LinedList"/>
    <dgm:cxn modelId="{7063DE40-3493-4DFE-B420-7144B5EB1EAF}" type="presParOf" srcId="{9F8ADD56-4647-5947-BF4A-89820DB0503F}" destId="{CFE00427-EDF8-324F-9A5C-A181E81A4D48}" srcOrd="0" destOrd="0" presId="urn:microsoft.com/office/officeart/2008/layout/LinedList"/>
    <dgm:cxn modelId="{0F625964-2152-4AB2-BD23-9915D70870E5}" type="presParOf" srcId="{9F8ADD56-4647-5947-BF4A-89820DB0503F}" destId="{71554259-89F3-DC41-AF38-A80F6823C6AB}" srcOrd="1" destOrd="0" presId="urn:microsoft.com/office/officeart/2008/layout/LinedList"/>
    <dgm:cxn modelId="{F267A637-2493-4905-8526-EF8BF3781953}" type="presParOf" srcId="{71554259-89F3-DC41-AF38-A80F6823C6AB}" destId="{D0431CA8-5100-6745-A242-ED330061BD73}" srcOrd="0" destOrd="0" presId="urn:microsoft.com/office/officeart/2008/layout/LinedList"/>
    <dgm:cxn modelId="{5C3D78A4-F28A-46E1-8718-92F6438EF61F}" type="presParOf" srcId="{71554259-89F3-DC41-AF38-A80F6823C6AB}" destId="{FE55CC5A-C0EF-DF45-AF1E-C9A5EF0E713C}" srcOrd="1" destOrd="0" presId="urn:microsoft.com/office/officeart/2008/layout/LinedList"/>
    <dgm:cxn modelId="{5CB07AB6-C0A2-4F91-997F-81FBE8029BE8}" type="presParOf" srcId="{FE55CC5A-C0EF-DF45-AF1E-C9A5EF0E713C}" destId="{D79F8CF2-80EE-C747-9C26-26414E55692C}" srcOrd="0" destOrd="0" presId="urn:microsoft.com/office/officeart/2008/layout/LinedList"/>
    <dgm:cxn modelId="{59C16CC4-9AED-4E77-8634-AC73F2F8DA1B}" type="presParOf" srcId="{FE55CC5A-C0EF-DF45-AF1E-C9A5EF0E713C}" destId="{5D9EDF3F-7B20-8E47-A431-F9F24450F874}" srcOrd="1" destOrd="0" presId="urn:microsoft.com/office/officeart/2008/layout/LinedList"/>
    <dgm:cxn modelId="{2FDA7E66-FBD0-43E5-9783-14DFB4C8F10C}" type="presParOf" srcId="{FE55CC5A-C0EF-DF45-AF1E-C9A5EF0E713C}" destId="{EB933D24-ABB6-0C44-A5A7-05F1CB99F1EB}" srcOrd="2" destOrd="0" presId="urn:microsoft.com/office/officeart/2008/layout/LinedList"/>
    <dgm:cxn modelId="{9F56E2F7-883B-4E24-BFFA-70B14445E9D8}" type="presParOf" srcId="{71554259-89F3-DC41-AF38-A80F6823C6AB}" destId="{EB798B99-5590-864A-A2C1-F553D99D3FAA}" srcOrd="2" destOrd="0" presId="urn:microsoft.com/office/officeart/2008/layout/LinedList"/>
    <dgm:cxn modelId="{84C1B60D-2361-4914-A077-BBA0A14DDB5E}" type="presParOf" srcId="{71554259-89F3-DC41-AF38-A80F6823C6AB}" destId="{9C715A5E-13B0-3F4D-85BD-4FA3A97839C5}" srcOrd="3" destOrd="0" presId="urn:microsoft.com/office/officeart/2008/layout/LinedList"/>
    <dgm:cxn modelId="{777B4E2A-1BE4-4926-AD7A-C3BAA7F93D13}" type="presParOf" srcId="{71554259-89F3-DC41-AF38-A80F6823C6AB}" destId="{D06F8563-21D8-9742-9655-9B668CF235AD}" srcOrd="4" destOrd="0" presId="urn:microsoft.com/office/officeart/2008/layout/LinedList"/>
    <dgm:cxn modelId="{4D8C2D30-6782-4ED7-829E-8B93557E4DE5}" type="presParOf" srcId="{D06F8563-21D8-9742-9655-9B668CF235AD}" destId="{FC6B0E8A-D5C8-BF42-A0DB-5A2B5E61A3A8}" srcOrd="0" destOrd="0" presId="urn:microsoft.com/office/officeart/2008/layout/LinedList"/>
    <dgm:cxn modelId="{20055409-FA99-4567-92C5-1709A5AB9E4D}" type="presParOf" srcId="{D06F8563-21D8-9742-9655-9B668CF235AD}" destId="{D6847470-F054-2943-A634-F983FF0A0122}" srcOrd="1" destOrd="0" presId="urn:microsoft.com/office/officeart/2008/layout/LinedList"/>
    <dgm:cxn modelId="{985BE4B0-9244-4A65-AAAE-70DADDCEE75D}" type="presParOf" srcId="{D06F8563-21D8-9742-9655-9B668CF235AD}" destId="{93837557-E77B-4749-A0F8-1876E8CD33B9}" srcOrd="2" destOrd="0" presId="urn:microsoft.com/office/officeart/2008/layout/LinedList"/>
    <dgm:cxn modelId="{E04284FD-B329-4397-8BAB-4F8605EFA97E}" type="presParOf" srcId="{71554259-89F3-DC41-AF38-A80F6823C6AB}" destId="{5B901F7D-EE59-304E-B86D-F0C8CC3A841B}" srcOrd="5" destOrd="0" presId="urn:microsoft.com/office/officeart/2008/layout/LinedList"/>
    <dgm:cxn modelId="{3A151C23-69F1-4287-AD33-503919EBA03C}" type="presParOf" srcId="{71554259-89F3-DC41-AF38-A80F6823C6AB}" destId="{3A7A15FE-03D5-7B4E-BE07-5A9A9318E5F4}" srcOrd="6"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US" sz="2600" b="1" dirty="0"/>
            <a:t>Which of the following statement(s) is correct – the Budapest Convention is:</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dirty="0"/>
            <a:t>a) A treaty on both cybercrime and electronic evidence</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dirty="0"/>
            <a:t>b) A global treaty</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dirty="0"/>
            <a:t>c) Assists in combatting money laundering </a:t>
          </a:r>
        </a:p>
      </dgm:t>
    </dgm:pt>
    <dgm:pt modelId="{6643C99F-6929-4115-B10C-449964C298DB}" type="parTrans" cxnId="{5441ACF7-001D-47E8-BE90-D77A819FBE03}">
      <dgm:prSet/>
      <dgm:spPr/>
      <dgm:t>
        <a:bodyPr/>
        <a:lstStyle/>
        <a:p>
          <a:endParaRPr lang="aa-ET"/>
        </a:p>
      </dgm:t>
    </dgm:pt>
    <dgm:pt modelId="{9EB8D1B3-16DB-4A75-A7E2-3B79ADD997CE}" type="sibTrans" cxnId="{5441ACF7-001D-47E8-BE90-D77A819FBE03}">
      <dgm:prSet/>
      <dgm:spPr/>
      <dgm:t>
        <a:bodyPr/>
        <a:lstStyle/>
        <a:p>
          <a:endParaRPr lang="aa-ET"/>
        </a:p>
      </dgm:t>
    </dgm:pt>
    <dgm:pt modelId="{9EFF4F62-79ED-4EA0-85C1-51F88755C8EE}">
      <dgm:prSet phldrT="[Text]"/>
      <dgm:spPr/>
      <dgm:t>
        <a:bodyPr/>
        <a:lstStyle/>
        <a:p>
          <a:r>
            <a:rPr lang="en-US" dirty="0"/>
            <a:t>d) </a:t>
          </a:r>
          <a:r>
            <a:rPr lang="en-US" dirty="0" err="1"/>
            <a:t>Favours</a:t>
          </a:r>
          <a:r>
            <a:rPr lang="en-US" dirty="0"/>
            <a:t> infrastructure countries</a:t>
          </a:r>
        </a:p>
      </dgm:t>
    </dgm:pt>
    <dgm:pt modelId="{8EAFCDE7-4869-4D95-9359-6DA608AB28F0}" type="parTrans" cxnId="{40F08CBE-C0FF-49E9-A14D-59F0F70F60CC}">
      <dgm:prSet/>
      <dgm:spPr/>
      <dgm:t>
        <a:bodyPr/>
        <a:lstStyle/>
        <a:p>
          <a:endParaRPr lang="aa-ET"/>
        </a:p>
      </dgm:t>
    </dgm:pt>
    <dgm:pt modelId="{D3274077-7919-4B64-B4D8-786A32E9EF73}" type="sibTrans" cxnId="{40F08CBE-C0FF-49E9-A14D-59F0F70F60CC}">
      <dgm:prSet/>
      <dgm:spPr/>
      <dgm:t>
        <a:bodyPr/>
        <a:lstStyle/>
        <a:p>
          <a:endParaRPr lang="aa-ET"/>
        </a:p>
      </dgm:t>
    </dgm:pt>
    <dgm:pt modelId="{2D567ECC-EE11-40BE-8D44-12DF75E7AAA4}">
      <dgm:prSet phldrT="[Text]"/>
      <dgm:spPr/>
      <dgm:t>
        <a:bodyPr/>
        <a:lstStyle/>
        <a:p>
          <a:r>
            <a:rPr lang="en-US" dirty="0"/>
            <a:t>e) Can be used to freeze virtual currencies and virtual assets </a:t>
          </a:r>
        </a:p>
      </dgm:t>
    </dgm:pt>
    <dgm:pt modelId="{096A135B-3D51-4C14-B762-4DFFB46136C9}" type="parTrans" cxnId="{45629286-2642-481F-BB3F-C9DC76E6A851}">
      <dgm:prSet/>
      <dgm:spPr/>
      <dgm:t>
        <a:bodyPr/>
        <a:lstStyle/>
        <a:p>
          <a:endParaRPr lang="aa-ET"/>
        </a:p>
      </dgm:t>
    </dgm:pt>
    <dgm:pt modelId="{352CE29C-C095-4E8D-B62B-E607F5416469}" type="sibTrans" cxnId="{45629286-2642-481F-BB3F-C9DC76E6A851}">
      <dgm:prSet/>
      <dgm:spPr/>
      <dgm:t>
        <a:bodyPr/>
        <a:lstStyle/>
        <a:p>
          <a:endParaRPr lang="aa-ET"/>
        </a:p>
      </dgm:t>
    </dgm:pt>
    <dgm:pt modelId="{5145A4A8-5A77-439F-AFC2-7DC2391D00EB}">
      <dgm:prSet phldrT="[Text]"/>
      <dgm:spPr/>
      <dgm:t>
        <a:bodyPr/>
        <a:lstStyle/>
        <a:p>
          <a:r>
            <a:rPr lang="en-US" b="0" dirty="0">
              <a:solidFill>
                <a:schemeClr val="tx1"/>
              </a:solidFill>
            </a:rPr>
            <a:t>f) All of the above</a:t>
          </a:r>
        </a:p>
      </dgm:t>
    </dgm:pt>
    <dgm:pt modelId="{1ED5729A-02FF-4E16-A91F-7CFE69300586}" type="parTrans" cxnId="{93F557A7-0ABA-49E1-8231-6509135CFFF9}">
      <dgm:prSet/>
      <dgm:spPr/>
      <dgm:t>
        <a:bodyPr/>
        <a:lstStyle/>
        <a:p>
          <a:endParaRPr lang="aa-ET"/>
        </a:p>
      </dgm:t>
    </dgm:pt>
    <dgm:pt modelId="{B2DFFEC0-7AFB-49C5-B0DB-ABBFE0D96753}" type="sibTrans" cxnId="{93F557A7-0ABA-49E1-8231-6509135CFFF9}">
      <dgm:prSet/>
      <dgm:spPr/>
      <dgm:t>
        <a:bodyPr/>
        <a:lstStyle/>
        <a:p>
          <a:endParaRPr lang="aa-ET"/>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7" custScaleX="194813"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7"/>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6"/>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7"/>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6"/>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7"/>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6"/>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7"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6"/>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7"/>
      <dgm:spPr/>
      <dgm:t>
        <a:bodyPr/>
        <a:lstStyle/>
        <a:p>
          <a:endParaRPr lang="en-US"/>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6"/>
      <dgm:spPr/>
    </dgm:pt>
    <dgm:pt modelId="{E3E8A01D-29A2-442B-B2D9-9A8138A25142}" type="pres">
      <dgm:prSet presAssocID="{2D567ECC-EE11-40BE-8D44-12DF75E7AAA4}" presName="vertSpace2b" presStyleCnt="0"/>
      <dgm:spPr/>
    </dgm:pt>
    <dgm:pt modelId="{4B9A653A-0AA5-4263-8B76-EEDF7E4E7C48}" type="pres">
      <dgm:prSet presAssocID="{5145A4A8-5A77-439F-AFC2-7DC2391D00EB}" presName="horz2" presStyleCnt="0"/>
      <dgm:spPr/>
    </dgm:pt>
    <dgm:pt modelId="{CBF56963-1E1F-4F50-935A-1E4A12FB4AE9}" type="pres">
      <dgm:prSet presAssocID="{5145A4A8-5A77-439F-AFC2-7DC2391D00EB}" presName="horzSpace2" presStyleCnt="0"/>
      <dgm:spPr/>
    </dgm:pt>
    <dgm:pt modelId="{6298CF68-F6D0-4A26-B99F-FB0058621F2E}" type="pres">
      <dgm:prSet presAssocID="{5145A4A8-5A77-439F-AFC2-7DC2391D00EB}" presName="tx2" presStyleLbl="revTx" presStyleIdx="6" presStyleCnt="7"/>
      <dgm:spPr/>
      <dgm:t>
        <a:bodyPr/>
        <a:lstStyle/>
        <a:p>
          <a:endParaRPr lang="en-US"/>
        </a:p>
      </dgm:t>
    </dgm:pt>
    <dgm:pt modelId="{DE8D4A08-9E2E-4E83-98EF-0410B1867762}" type="pres">
      <dgm:prSet presAssocID="{5145A4A8-5A77-439F-AFC2-7DC2391D00EB}" presName="vert2" presStyleCnt="0"/>
      <dgm:spPr/>
    </dgm:pt>
    <dgm:pt modelId="{281B62DC-F992-4147-9B8F-04FD715E221E}" type="pres">
      <dgm:prSet presAssocID="{5145A4A8-5A77-439F-AFC2-7DC2391D00EB}" presName="thinLine2b" presStyleLbl="callout" presStyleIdx="5" presStyleCnt="6"/>
      <dgm:spPr/>
    </dgm:pt>
    <dgm:pt modelId="{61EDDC00-DBB8-412D-B06E-5637C1ED5F96}" type="pres">
      <dgm:prSet presAssocID="{5145A4A8-5A77-439F-AFC2-7DC2391D00EB}" presName="vertSpace2b" presStyleCnt="0"/>
      <dgm:spPr/>
    </dgm:pt>
  </dgm:ptLst>
  <dgm:cxnLst>
    <dgm:cxn modelId="{5441ACF7-001D-47E8-BE90-D77A819FBE03}" srcId="{8E61202A-36DD-0240-811A-270D9611A395}" destId="{D907F82D-4934-4260-A319-D0C1005DB73A}" srcOrd="2" destOrd="0" parTransId="{6643C99F-6929-4115-B10C-449964C298DB}" sibTransId="{9EB8D1B3-16DB-4A75-A7E2-3B79ADD997CE}"/>
    <dgm:cxn modelId="{B372B13A-79B2-436F-98D5-E931EC7BC2B7}" type="presOf" srcId="{7029F5E8-D056-AE49-BD66-3C193010DDE8}" destId="{5D9EDF3F-7B20-8E47-A431-F9F24450F874}" srcOrd="0" destOrd="0" presId="urn:microsoft.com/office/officeart/2008/layout/LinedList"/>
    <dgm:cxn modelId="{8E8A770C-E1B6-4696-A6C3-9BE691B7A12F}" type="presOf" srcId="{D907F82D-4934-4260-A319-D0C1005DB73A}" destId="{576A2C98-791A-4E50-8CB8-1914215BEA2D}" srcOrd="0" destOrd="0" presId="urn:microsoft.com/office/officeart/2008/layout/LinedList"/>
    <dgm:cxn modelId="{EDB45DBD-3552-41FD-AD74-9D7E67D76E98}" type="presOf" srcId="{3C774A1C-BB1C-4347-A758-A94A436F7244}" destId="{9CA50A65-40FA-E945-A868-9E3FE840B07E}"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F6AAAA11-DC16-4D8E-A28A-E8418E8ED636}" type="presOf" srcId="{8E61202A-36DD-0240-811A-270D9611A395}" destId="{CFE00427-EDF8-324F-9A5C-A181E81A4D48}" srcOrd="0" destOrd="0" presId="urn:microsoft.com/office/officeart/2008/layout/LinedList"/>
    <dgm:cxn modelId="{8C03D0D1-932A-4AD6-8D63-FCD19A0FAE4B}" type="presOf" srcId="{412DA8CB-B9E5-F44F-9FDD-EF35DF68306D}" destId="{B9E57DF2-F223-F848-B6AB-FEB0F6FB4076}" srcOrd="0" destOrd="0" presId="urn:microsoft.com/office/officeart/2008/layout/LinedList"/>
    <dgm:cxn modelId="{048794CA-5688-4BC6-8DE4-9505418803FD}" type="presOf" srcId="{2D567ECC-EE11-40BE-8D44-12DF75E7AAA4}" destId="{27817E14-DB1F-4D8F-A68A-7A628C5AB32E}" srcOrd="0" destOrd="0" presId="urn:microsoft.com/office/officeart/2008/layout/LinedList"/>
    <dgm:cxn modelId="{93F557A7-0ABA-49E1-8231-6509135CFFF9}" srcId="{8E61202A-36DD-0240-811A-270D9611A395}" destId="{5145A4A8-5A77-439F-AFC2-7DC2391D00EB}" srcOrd="5" destOrd="0" parTransId="{1ED5729A-02FF-4E16-A91F-7CFE69300586}" sibTransId="{B2DFFEC0-7AFB-49C5-B0DB-ABBFE0D96753}"/>
    <dgm:cxn modelId="{BB0FC586-3556-4775-9DD2-41D532B8F1AC}" type="presOf" srcId="{5145A4A8-5A77-439F-AFC2-7DC2391D00EB}" destId="{6298CF68-F6D0-4A26-B99F-FB0058621F2E}" srcOrd="0" destOrd="0" presId="urn:microsoft.com/office/officeart/2008/layout/LinedList"/>
    <dgm:cxn modelId="{45629286-2642-481F-BB3F-C9DC76E6A851}" srcId="{8E61202A-36DD-0240-811A-270D9611A395}" destId="{2D567ECC-EE11-40BE-8D44-12DF75E7AAA4}" srcOrd="4" destOrd="0" parTransId="{096A135B-3D51-4C14-B762-4DFFB46136C9}" sibTransId="{352CE29C-C095-4E8D-B62B-E607F5416469}"/>
    <dgm:cxn modelId="{9F523B80-8779-4407-8F12-E61D038E2CE1}" type="presOf" srcId="{9EFF4F62-79ED-4EA0-85C1-51F88755C8EE}" destId="{0DEDE790-6650-4E13-B812-9DA3ABBAEB7C}"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99EB5834-3593-6644-A836-6C8D5595A820}" srcId="{8E61202A-36DD-0240-811A-270D9611A395}" destId="{7029F5E8-D056-AE49-BD66-3C193010DDE8}" srcOrd="0" destOrd="0" parTransId="{ACE97453-93D9-C642-95ED-D55F9984F778}" sibTransId="{3346CD8C-3206-F84A-BEA2-B5492B6B7347}"/>
    <dgm:cxn modelId="{010CFF24-739E-44CF-8899-5C60D1817E43}" type="presParOf" srcId="{9CA50A65-40FA-E945-A868-9E3FE840B07E}" destId="{D5C7DCB4-3723-4443-ADD7-DBEB1005841A}" srcOrd="0" destOrd="0" presId="urn:microsoft.com/office/officeart/2008/layout/LinedList"/>
    <dgm:cxn modelId="{3EB59052-15E8-4FA3-814A-B32235669C9D}" type="presParOf" srcId="{9CA50A65-40FA-E945-A868-9E3FE840B07E}" destId="{9F8ADD56-4647-5947-BF4A-89820DB0503F}" srcOrd="1" destOrd="0" presId="urn:microsoft.com/office/officeart/2008/layout/LinedList"/>
    <dgm:cxn modelId="{1277958C-947D-428F-8DF8-7CD31963DF56}" type="presParOf" srcId="{9F8ADD56-4647-5947-BF4A-89820DB0503F}" destId="{CFE00427-EDF8-324F-9A5C-A181E81A4D48}" srcOrd="0" destOrd="0" presId="urn:microsoft.com/office/officeart/2008/layout/LinedList"/>
    <dgm:cxn modelId="{7E04CB8F-20A6-45DD-97D1-8B795E65991B}" type="presParOf" srcId="{9F8ADD56-4647-5947-BF4A-89820DB0503F}" destId="{71554259-89F3-DC41-AF38-A80F6823C6AB}" srcOrd="1" destOrd="0" presId="urn:microsoft.com/office/officeart/2008/layout/LinedList"/>
    <dgm:cxn modelId="{B563DAAA-2A5D-4AFF-8105-471A20DB4455}" type="presParOf" srcId="{71554259-89F3-DC41-AF38-A80F6823C6AB}" destId="{D0431CA8-5100-6745-A242-ED330061BD73}" srcOrd="0" destOrd="0" presId="urn:microsoft.com/office/officeart/2008/layout/LinedList"/>
    <dgm:cxn modelId="{C608F5EF-565B-4445-8592-4567149C67C4}" type="presParOf" srcId="{71554259-89F3-DC41-AF38-A80F6823C6AB}" destId="{FE55CC5A-C0EF-DF45-AF1E-C9A5EF0E713C}" srcOrd="1" destOrd="0" presId="urn:microsoft.com/office/officeart/2008/layout/LinedList"/>
    <dgm:cxn modelId="{6201BDB3-2316-43BF-B094-EE93D515E812}" type="presParOf" srcId="{FE55CC5A-C0EF-DF45-AF1E-C9A5EF0E713C}" destId="{D79F8CF2-80EE-C747-9C26-26414E55692C}" srcOrd="0" destOrd="0" presId="urn:microsoft.com/office/officeart/2008/layout/LinedList"/>
    <dgm:cxn modelId="{D7FD5BF6-2509-4F39-9CA6-1BA1A8FCCBF1}" type="presParOf" srcId="{FE55CC5A-C0EF-DF45-AF1E-C9A5EF0E713C}" destId="{5D9EDF3F-7B20-8E47-A431-F9F24450F874}" srcOrd="1" destOrd="0" presId="urn:microsoft.com/office/officeart/2008/layout/LinedList"/>
    <dgm:cxn modelId="{6C02CAE4-11BD-4320-A42C-980766C8C40C}" type="presParOf" srcId="{FE55CC5A-C0EF-DF45-AF1E-C9A5EF0E713C}" destId="{EB933D24-ABB6-0C44-A5A7-05F1CB99F1EB}" srcOrd="2" destOrd="0" presId="urn:microsoft.com/office/officeart/2008/layout/LinedList"/>
    <dgm:cxn modelId="{E5C963BD-D71B-49C6-985F-22E0375A1561}" type="presParOf" srcId="{71554259-89F3-DC41-AF38-A80F6823C6AB}" destId="{EB798B99-5590-864A-A2C1-F553D99D3FAA}" srcOrd="2" destOrd="0" presId="urn:microsoft.com/office/officeart/2008/layout/LinedList"/>
    <dgm:cxn modelId="{D6E07E84-7259-49B2-A6B5-83321F72510F}" type="presParOf" srcId="{71554259-89F3-DC41-AF38-A80F6823C6AB}" destId="{9C715A5E-13B0-3F4D-85BD-4FA3A97839C5}" srcOrd="3" destOrd="0" presId="urn:microsoft.com/office/officeart/2008/layout/LinedList"/>
    <dgm:cxn modelId="{757A2FBC-66C2-447E-8B71-0DBDD68F5FCA}" type="presParOf" srcId="{71554259-89F3-DC41-AF38-A80F6823C6AB}" destId="{A4B3FD2E-63E5-E445-B87B-210177B3706B}" srcOrd="4" destOrd="0" presId="urn:microsoft.com/office/officeart/2008/layout/LinedList"/>
    <dgm:cxn modelId="{95E5DD15-DC53-4FD0-8B3C-AC9BD04CF0F6}" type="presParOf" srcId="{A4B3FD2E-63E5-E445-B87B-210177B3706B}" destId="{B4FE7B28-4407-5045-AAC1-7786FB86FE88}" srcOrd="0" destOrd="0" presId="urn:microsoft.com/office/officeart/2008/layout/LinedList"/>
    <dgm:cxn modelId="{4D5B8E1B-FF0E-464E-8B55-94357FBFAE71}" type="presParOf" srcId="{A4B3FD2E-63E5-E445-B87B-210177B3706B}" destId="{B9E57DF2-F223-F848-B6AB-FEB0F6FB4076}" srcOrd="1" destOrd="0" presId="urn:microsoft.com/office/officeart/2008/layout/LinedList"/>
    <dgm:cxn modelId="{9B2940E5-573F-44ED-BA7E-20FCF4E26A74}" type="presParOf" srcId="{A4B3FD2E-63E5-E445-B87B-210177B3706B}" destId="{84017E13-6661-1647-9DB1-F43BB49DC0FD}" srcOrd="2" destOrd="0" presId="urn:microsoft.com/office/officeart/2008/layout/LinedList"/>
    <dgm:cxn modelId="{5136C272-638E-4056-8DE3-462F6A239FE5}" type="presParOf" srcId="{71554259-89F3-DC41-AF38-A80F6823C6AB}" destId="{1E88F2A9-FC8F-2A4F-ABF4-2C5837CA76E5}" srcOrd="5" destOrd="0" presId="urn:microsoft.com/office/officeart/2008/layout/LinedList"/>
    <dgm:cxn modelId="{0699D668-C0CF-4A1D-B609-4B52148912AF}" type="presParOf" srcId="{71554259-89F3-DC41-AF38-A80F6823C6AB}" destId="{02B19E4E-8333-4B4F-AA1E-19B5E7CAD48B}" srcOrd="6" destOrd="0" presId="urn:microsoft.com/office/officeart/2008/layout/LinedList"/>
    <dgm:cxn modelId="{F9557621-9AE4-4DBA-935E-50C6140C8501}" type="presParOf" srcId="{71554259-89F3-DC41-AF38-A80F6823C6AB}" destId="{5121BA32-9249-455A-8A20-08E85B86269F}" srcOrd="7" destOrd="0" presId="urn:microsoft.com/office/officeart/2008/layout/LinedList"/>
    <dgm:cxn modelId="{DFFAEDB4-B97A-417C-A3C0-DAB44C4F3FEB}" type="presParOf" srcId="{5121BA32-9249-455A-8A20-08E85B86269F}" destId="{E379A0C3-13D3-46B9-950A-CF0A08724A6D}" srcOrd="0" destOrd="0" presId="urn:microsoft.com/office/officeart/2008/layout/LinedList"/>
    <dgm:cxn modelId="{78AEAC0A-D4C1-4121-8BF2-5ECF6871A7E1}" type="presParOf" srcId="{5121BA32-9249-455A-8A20-08E85B86269F}" destId="{576A2C98-791A-4E50-8CB8-1914215BEA2D}" srcOrd="1" destOrd="0" presId="urn:microsoft.com/office/officeart/2008/layout/LinedList"/>
    <dgm:cxn modelId="{A4DB45DB-9D04-4CB5-AC66-42127663E2DB}" type="presParOf" srcId="{5121BA32-9249-455A-8A20-08E85B86269F}" destId="{3EC880A3-8E6D-40A4-857F-9A4C9ED1B22A}" srcOrd="2" destOrd="0" presId="urn:microsoft.com/office/officeart/2008/layout/LinedList"/>
    <dgm:cxn modelId="{58E44824-5FC3-4252-BD7A-2A4DA35ECDBA}" type="presParOf" srcId="{71554259-89F3-DC41-AF38-A80F6823C6AB}" destId="{45167FBC-5EE3-4C8A-A94C-30BB5DE89AD6}" srcOrd="8" destOrd="0" presId="urn:microsoft.com/office/officeart/2008/layout/LinedList"/>
    <dgm:cxn modelId="{5032AA9A-0377-4900-9C82-C30F3E57E850}" type="presParOf" srcId="{71554259-89F3-DC41-AF38-A80F6823C6AB}" destId="{BC5CA65E-0C6F-472F-B2E2-282C2CDDDC9F}" srcOrd="9" destOrd="0" presId="urn:microsoft.com/office/officeart/2008/layout/LinedList"/>
    <dgm:cxn modelId="{CC404A0B-B4F2-4FE5-B629-2BFB8159AD6C}" type="presParOf" srcId="{71554259-89F3-DC41-AF38-A80F6823C6AB}" destId="{DFE917DE-2459-4110-B5CA-909F8A25E9B3}" srcOrd="10" destOrd="0" presId="urn:microsoft.com/office/officeart/2008/layout/LinedList"/>
    <dgm:cxn modelId="{F8E1F452-ECE5-4495-9C81-A9A9614A38C4}" type="presParOf" srcId="{DFE917DE-2459-4110-B5CA-909F8A25E9B3}" destId="{BFFB7145-8402-485B-85FA-7C375AFB0A2C}" srcOrd="0" destOrd="0" presId="urn:microsoft.com/office/officeart/2008/layout/LinedList"/>
    <dgm:cxn modelId="{9DD86BA7-28BA-446B-907F-9CE47D03477E}" type="presParOf" srcId="{DFE917DE-2459-4110-B5CA-909F8A25E9B3}" destId="{0DEDE790-6650-4E13-B812-9DA3ABBAEB7C}" srcOrd="1" destOrd="0" presId="urn:microsoft.com/office/officeart/2008/layout/LinedList"/>
    <dgm:cxn modelId="{B7D564F0-4CC8-454F-BD30-CBA94415B05C}" type="presParOf" srcId="{DFE917DE-2459-4110-B5CA-909F8A25E9B3}" destId="{CC02E1CA-72BE-493C-916D-08B08D649491}" srcOrd="2" destOrd="0" presId="urn:microsoft.com/office/officeart/2008/layout/LinedList"/>
    <dgm:cxn modelId="{11C4FDF9-7468-4282-9B08-2AEDD52ED417}" type="presParOf" srcId="{71554259-89F3-DC41-AF38-A80F6823C6AB}" destId="{41DAB04F-B76E-41A3-BF92-19D36F058A9E}" srcOrd="11" destOrd="0" presId="urn:microsoft.com/office/officeart/2008/layout/LinedList"/>
    <dgm:cxn modelId="{83995DEC-5B98-4C6A-B13D-BDF737D064B8}" type="presParOf" srcId="{71554259-89F3-DC41-AF38-A80F6823C6AB}" destId="{E5F9CA9F-91E3-425C-B99F-A98D8F0B0A7F}" srcOrd="12" destOrd="0" presId="urn:microsoft.com/office/officeart/2008/layout/LinedList"/>
    <dgm:cxn modelId="{02708D74-B41D-47E1-9B78-E17B71E76813}" type="presParOf" srcId="{71554259-89F3-DC41-AF38-A80F6823C6AB}" destId="{B3DB48DB-4C93-4596-9AC6-3B83B01CF220}" srcOrd="13" destOrd="0" presId="urn:microsoft.com/office/officeart/2008/layout/LinedList"/>
    <dgm:cxn modelId="{42DFD704-B81F-4560-A0D3-E3B5F075B17D}" type="presParOf" srcId="{B3DB48DB-4C93-4596-9AC6-3B83B01CF220}" destId="{40B7A97C-3464-43FE-BFE9-19588B33F0C0}" srcOrd="0" destOrd="0" presId="urn:microsoft.com/office/officeart/2008/layout/LinedList"/>
    <dgm:cxn modelId="{1149C080-B935-4DC4-8690-2F580A78FB23}" type="presParOf" srcId="{B3DB48DB-4C93-4596-9AC6-3B83B01CF220}" destId="{27817E14-DB1F-4D8F-A68A-7A628C5AB32E}" srcOrd="1" destOrd="0" presId="urn:microsoft.com/office/officeart/2008/layout/LinedList"/>
    <dgm:cxn modelId="{522FC404-5985-4BBF-A341-3C1D0FD3454F}" type="presParOf" srcId="{B3DB48DB-4C93-4596-9AC6-3B83B01CF220}" destId="{4DA3FBF6-D5DD-4780-9A67-BC9D183196BA}" srcOrd="2" destOrd="0" presId="urn:microsoft.com/office/officeart/2008/layout/LinedList"/>
    <dgm:cxn modelId="{C460E973-48A3-43A7-A964-4C9E3031F59F}" type="presParOf" srcId="{71554259-89F3-DC41-AF38-A80F6823C6AB}" destId="{9B1E8AEA-2A8D-4500-8486-4DCED5C7B4CD}" srcOrd="14" destOrd="0" presId="urn:microsoft.com/office/officeart/2008/layout/LinedList"/>
    <dgm:cxn modelId="{F5555BE5-4F07-4A15-84E8-10AC66CB8927}" type="presParOf" srcId="{71554259-89F3-DC41-AF38-A80F6823C6AB}" destId="{E3E8A01D-29A2-442B-B2D9-9A8138A25142}" srcOrd="15" destOrd="0" presId="urn:microsoft.com/office/officeart/2008/layout/LinedList"/>
    <dgm:cxn modelId="{87538BFD-59E2-47AC-9D9B-855658DF8768}" type="presParOf" srcId="{71554259-89F3-DC41-AF38-A80F6823C6AB}" destId="{4B9A653A-0AA5-4263-8B76-EEDF7E4E7C48}" srcOrd="16" destOrd="0" presId="urn:microsoft.com/office/officeart/2008/layout/LinedList"/>
    <dgm:cxn modelId="{24F45B4B-3B12-4549-B555-11C7B64493C6}" type="presParOf" srcId="{4B9A653A-0AA5-4263-8B76-EEDF7E4E7C48}" destId="{CBF56963-1E1F-4F50-935A-1E4A12FB4AE9}" srcOrd="0" destOrd="0" presId="urn:microsoft.com/office/officeart/2008/layout/LinedList"/>
    <dgm:cxn modelId="{62EA6E01-A146-4D59-A39C-B9D97B644740}" type="presParOf" srcId="{4B9A653A-0AA5-4263-8B76-EEDF7E4E7C48}" destId="{6298CF68-F6D0-4A26-B99F-FB0058621F2E}" srcOrd="1" destOrd="0" presId="urn:microsoft.com/office/officeart/2008/layout/LinedList"/>
    <dgm:cxn modelId="{510ACF95-B5D1-46C4-96CB-4D42496799C3}" type="presParOf" srcId="{4B9A653A-0AA5-4263-8B76-EEDF7E4E7C48}" destId="{DE8D4A08-9E2E-4E83-98EF-0410B1867762}" srcOrd="2" destOrd="0" presId="urn:microsoft.com/office/officeart/2008/layout/LinedList"/>
    <dgm:cxn modelId="{BE95FDD7-9D99-481D-AED7-EEDC7CC102DA}" type="presParOf" srcId="{71554259-89F3-DC41-AF38-A80F6823C6AB}" destId="{281B62DC-F992-4147-9B8F-04FD715E221E}" srcOrd="17" destOrd="0" presId="urn:microsoft.com/office/officeart/2008/layout/LinedList"/>
    <dgm:cxn modelId="{36465030-9C8E-45CE-AE5B-00D817C73615}" type="presParOf" srcId="{71554259-89F3-DC41-AF38-A80F6823C6AB}" destId="{61EDDC00-DBB8-412D-B06E-5637C1ED5F96}" srcOrd="18"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US" sz="2600" b="1" dirty="0"/>
            <a:t>Which of the following statement(s) is correct – the Budapest Convention is:</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dirty="0"/>
            <a:t>a) A treaty on both cybercrime and electronic evidence</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dirty="0"/>
            <a:t>b) A global treaty</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dirty="0"/>
            <a:t>c) Assists in combatting money laundering </a:t>
          </a:r>
        </a:p>
      </dgm:t>
    </dgm:pt>
    <dgm:pt modelId="{6643C99F-6929-4115-B10C-449964C298DB}" type="parTrans" cxnId="{5441ACF7-001D-47E8-BE90-D77A819FBE03}">
      <dgm:prSet/>
      <dgm:spPr/>
      <dgm:t>
        <a:bodyPr/>
        <a:lstStyle/>
        <a:p>
          <a:endParaRPr lang="aa-ET"/>
        </a:p>
      </dgm:t>
    </dgm:pt>
    <dgm:pt modelId="{9EB8D1B3-16DB-4A75-A7E2-3B79ADD997CE}" type="sibTrans" cxnId="{5441ACF7-001D-47E8-BE90-D77A819FBE03}">
      <dgm:prSet/>
      <dgm:spPr/>
      <dgm:t>
        <a:bodyPr/>
        <a:lstStyle/>
        <a:p>
          <a:endParaRPr lang="aa-ET"/>
        </a:p>
      </dgm:t>
    </dgm:pt>
    <dgm:pt modelId="{9EFF4F62-79ED-4EA0-85C1-51F88755C8EE}">
      <dgm:prSet phldrT="[Text]"/>
      <dgm:spPr/>
      <dgm:t>
        <a:bodyPr/>
        <a:lstStyle/>
        <a:p>
          <a:r>
            <a:rPr lang="en-US" dirty="0"/>
            <a:t>d) </a:t>
          </a:r>
          <a:r>
            <a:rPr lang="en-US" dirty="0" err="1"/>
            <a:t>Favours</a:t>
          </a:r>
          <a:r>
            <a:rPr lang="en-US" dirty="0"/>
            <a:t> infrastructure countries</a:t>
          </a:r>
        </a:p>
      </dgm:t>
    </dgm:pt>
    <dgm:pt modelId="{8EAFCDE7-4869-4D95-9359-6DA608AB28F0}" type="parTrans" cxnId="{40F08CBE-C0FF-49E9-A14D-59F0F70F60CC}">
      <dgm:prSet/>
      <dgm:spPr/>
      <dgm:t>
        <a:bodyPr/>
        <a:lstStyle/>
        <a:p>
          <a:endParaRPr lang="aa-ET"/>
        </a:p>
      </dgm:t>
    </dgm:pt>
    <dgm:pt modelId="{D3274077-7919-4B64-B4D8-786A32E9EF73}" type="sibTrans" cxnId="{40F08CBE-C0FF-49E9-A14D-59F0F70F60CC}">
      <dgm:prSet/>
      <dgm:spPr/>
      <dgm:t>
        <a:bodyPr/>
        <a:lstStyle/>
        <a:p>
          <a:endParaRPr lang="aa-ET"/>
        </a:p>
      </dgm:t>
    </dgm:pt>
    <dgm:pt modelId="{2D567ECC-EE11-40BE-8D44-12DF75E7AAA4}">
      <dgm:prSet phldrT="[Text]"/>
      <dgm:spPr/>
      <dgm:t>
        <a:bodyPr/>
        <a:lstStyle/>
        <a:p>
          <a:r>
            <a:rPr lang="en-US" dirty="0"/>
            <a:t>e) Can be used to freeze virtual currencies and virtual assets </a:t>
          </a:r>
        </a:p>
      </dgm:t>
    </dgm:pt>
    <dgm:pt modelId="{096A135B-3D51-4C14-B762-4DFFB46136C9}" type="parTrans" cxnId="{45629286-2642-481F-BB3F-C9DC76E6A851}">
      <dgm:prSet/>
      <dgm:spPr/>
      <dgm:t>
        <a:bodyPr/>
        <a:lstStyle/>
        <a:p>
          <a:endParaRPr lang="aa-ET"/>
        </a:p>
      </dgm:t>
    </dgm:pt>
    <dgm:pt modelId="{352CE29C-C095-4E8D-B62B-E607F5416469}" type="sibTrans" cxnId="{45629286-2642-481F-BB3F-C9DC76E6A851}">
      <dgm:prSet/>
      <dgm:spPr/>
      <dgm:t>
        <a:bodyPr/>
        <a:lstStyle/>
        <a:p>
          <a:endParaRPr lang="aa-ET"/>
        </a:p>
      </dgm:t>
    </dgm:pt>
    <dgm:pt modelId="{5145A4A8-5A77-439F-AFC2-7DC2391D00EB}">
      <dgm:prSet phldrT="[Text]"/>
      <dgm:spPr/>
      <dgm:t>
        <a:bodyPr/>
        <a:lstStyle/>
        <a:p>
          <a:r>
            <a:rPr lang="en-US" b="1" dirty="0">
              <a:solidFill>
                <a:srgbClr val="FF0000"/>
              </a:solidFill>
            </a:rPr>
            <a:t>f) All of the above</a:t>
          </a:r>
        </a:p>
      </dgm:t>
    </dgm:pt>
    <dgm:pt modelId="{1ED5729A-02FF-4E16-A91F-7CFE69300586}" type="parTrans" cxnId="{93F557A7-0ABA-49E1-8231-6509135CFFF9}">
      <dgm:prSet/>
      <dgm:spPr/>
      <dgm:t>
        <a:bodyPr/>
        <a:lstStyle/>
        <a:p>
          <a:endParaRPr lang="aa-ET"/>
        </a:p>
      </dgm:t>
    </dgm:pt>
    <dgm:pt modelId="{B2DFFEC0-7AFB-49C5-B0DB-ABBFE0D96753}" type="sibTrans" cxnId="{93F557A7-0ABA-49E1-8231-6509135CFFF9}">
      <dgm:prSet/>
      <dgm:spPr/>
      <dgm:t>
        <a:bodyPr/>
        <a:lstStyle/>
        <a:p>
          <a:endParaRPr lang="aa-ET"/>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7" custScaleX="194813"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7"/>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6"/>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7"/>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6"/>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7"/>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6"/>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7"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6"/>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7"/>
      <dgm:spPr/>
      <dgm:t>
        <a:bodyPr/>
        <a:lstStyle/>
        <a:p>
          <a:endParaRPr lang="en-US"/>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6"/>
      <dgm:spPr/>
    </dgm:pt>
    <dgm:pt modelId="{E3E8A01D-29A2-442B-B2D9-9A8138A25142}" type="pres">
      <dgm:prSet presAssocID="{2D567ECC-EE11-40BE-8D44-12DF75E7AAA4}" presName="vertSpace2b" presStyleCnt="0"/>
      <dgm:spPr/>
    </dgm:pt>
    <dgm:pt modelId="{4B9A653A-0AA5-4263-8B76-EEDF7E4E7C48}" type="pres">
      <dgm:prSet presAssocID="{5145A4A8-5A77-439F-AFC2-7DC2391D00EB}" presName="horz2" presStyleCnt="0"/>
      <dgm:spPr/>
    </dgm:pt>
    <dgm:pt modelId="{CBF56963-1E1F-4F50-935A-1E4A12FB4AE9}" type="pres">
      <dgm:prSet presAssocID="{5145A4A8-5A77-439F-AFC2-7DC2391D00EB}" presName="horzSpace2" presStyleCnt="0"/>
      <dgm:spPr/>
    </dgm:pt>
    <dgm:pt modelId="{6298CF68-F6D0-4A26-B99F-FB0058621F2E}" type="pres">
      <dgm:prSet presAssocID="{5145A4A8-5A77-439F-AFC2-7DC2391D00EB}" presName="tx2" presStyleLbl="revTx" presStyleIdx="6" presStyleCnt="7"/>
      <dgm:spPr/>
      <dgm:t>
        <a:bodyPr/>
        <a:lstStyle/>
        <a:p>
          <a:endParaRPr lang="en-US"/>
        </a:p>
      </dgm:t>
    </dgm:pt>
    <dgm:pt modelId="{DE8D4A08-9E2E-4E83-98EF-0410B1867762}" type="pres">
      <dgm:prSet presAssocID="{5145A4A8-5A77-439F-AFC2-7DC2391D00EB}" presName="vert2" presStyleCnt="0"/>
      <dgm:spPr/>
    </dgm:pt>
    <dgm:pt modelId="{281B62DC-F992-4147-9B8F-04FD715E221E}" type="pres">
      <dgm:prSet presAssocID="{5145A4A8-5A77-439F-AFC2-7DC2391D00EB}" presName="thinLine2b" presStyleLbl="callout" presStyleIdx="5" presStyleCnt="6"/>
      <dgm:spPr/>
    </dgm:pt>
    <dgm:pt modelId="{61EDDC00-DBB8-412D-B06E-5637C1ED5F96}" type="pres">
      <dgm:prSet presAssocID="{5145A4A8-5A77-439F-AFC2-7DC2391D00EB}" presName="vertSpace2b" presStyleCnt="0"/>
      <dgm:spPr/>
    </dgm:pt>
  </dgm:ptLst>
  <dgm:cxnLst>
    <dgm:cxn modelId="{91373C3F-CB15-4A35-BA3C-434D94CB5286}"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2BAAC373-577F-4502-8315-C0D76D350DFF}" type="presOf" srcId="{8E61202A-36DD-0240-811A-270D9611A395}" destId="{CFE00427-EDF8-324F-9A5C-A181E81A4D48}" srcOrd="0" destOrd="0" presId="urn:microsoft.com/office/officeart/2008/layout/LinedList"/>
    <dgm:cxn modelId="{FB9B3AB2-CCD1-4A52-B264-2C65CD8FC546}" type="presOf" srcId="{2D567ECC-EE11-40BE-8D44-12DF75E7AAA4}" destId="{27817E14-DB1F-4D8F-A68A-7A628C5AB32E}"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93F557A7-0ABA-49E1-8231-6509135CFFF9}" srcId="{8E61202A-36DD-0240-811A-270D9611A395}" destId="{5145A4A8-5A77-439F-AFC2-7DC2391D00EB}" srcOrd="5" destOrd="0" parTransId="{1ED5729A-02FF-4E16-A91F-7CFE69300586}" sibTransId="{B2DFFEC0-7AFB-49C5-B0DB-ABBFE0D96753}"/>
    <dgm:cxn modelId="{1711B946-97E2-4FAC-9B86-450F341DFEE1}" type="presOf" srcId="{D907F82D-4934-4260-A319-D0C1005DB73A}" destId="{576A2C98-791A-4E50-8CB8-1914215BEA2D}" srcOrd="0" destOrd="0" presId="urn:microsoft.com/office/officeart/2008/layout/LinedList"/>
    <dgm:cxn modelId="{45629286-2642-481F-BB3F-C9DC76E6A851}" srcId="{8E61202A-36DD-0240-811A-270D9611A395}" destId="{2D567ECC-EE11-40BE-8D44-12DF75E7AAA4}" srcOrd="4" destOrd="0" parTransId="{096A135B-3D51-4C14-B762-4DFFB46136C9}" sibTransId="{352CE29C-C095-4E8D-B62B-E607F5416469}"/>
    <dgm:cxn modelId="{40F08CBE-C0FF-49E9-A14D-59F0F70F60CC}" srcId="{8E61202A-36DD-0240-811A-270D9611A395}" destId="{9EFF4F62-79ED-4EA0-85C1-51F88755C8EE}" srcOrd="3" destOrd="0" parTransId="{8EAFCDE7-4869-4D95-9359-6DA608AB28F0}" sibTransId="{D3274077-7919-4B64-B4D8-786A32E9EF73}"/>
    <dgm:cxn modelId="{E2683B99-3BB9-4942-80B7-BBA02F7EA4C1}" type="presOf" srcId="{412DA8CB-B9E5-F44F-9FDD-EF35DF68306D}" destId="{B9E57DF2-F223-F848-B6AB-FEB0F6FB4076}" srcOrd="0" destOrd="0" presId="urn:microsoft.com/office/officeart/2008/layout/LinedList"/>
    <dgm:cxn modelId="{D6BAE950-316D-48D0-BFA1-4CBAC501AE14}" type="presOf" srcId="{9EFF4F62-79ED-4EA0-85C1-51F88755C8EE}" destId="{0DEDE790-6650-4E13-B812-9DA3ABBAEB7C}" srcOrd="0" destOrd="0" presId="urn:microsoft.com/office/officeart/2008/layout/LinedList"/>
    <dgm:cxn modelId="{17C70BDA-2C33-4222-ADBF-1B1F35F76E91}" type="presOf" srcId="{5145A4A8-5A77-439F-AFC2-7DC2391D00EB}" destId="{6298CF68-F6D0-4A26-B99F-FB0058621F2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CB48424E-F2BC-4AE6-B305-0D41B309C1C5}" type="presOf" srcId="{3C774A1C-BB1C-4347-A758-A94A436F7244}" destId="{9CA50A65-40FA-E945-A868-9E3FE840B07E}" srcOrd="0" destOrd="0" presId="urn:microsoft.com/office/officeart/2008/layout/LinedList"/>
    <dgm:cxn modelId="{70682E73-AAE7-4C38-94C2-F57C00F669CC}" type="presParOf" srcId="{9CA50A65-40FA-E945-A868-9E3FE840B07E}" destId="{D5C7DCB4-3723-4443-ADD7-DBEB1005841A}" srcOrd="0" destOrd="0" presId="urn:microsoft.com/office/officeart/2008/layout/LinedList"/>
    <dgm:cxn modelId="{B47CEC8D-E7AE-49D1-9E1A-605917C5BCD1}" type="presParOf" srcId="{9CA50A65-40FA-E945-A868-9E3FE840B07E}" destId="{9F8ADD56-4647-5947-BF4A-89820DB0503F}" srcOrd="1" destOrd="0" presId="urn:microsoft.com/office/officeart/2008/layout/LinedList"/>
    <dgm:cxn modelId="{619208E1-1C26-40A9-8BDA-70737AD3984B}" type="presParOf" srcId="{9F8ADD56-4647-5947-BF4A-89820DB0503F}" destId="{CFE00427-EDF8-324F-9A5C-A181E81A4D48}" srcOrd="0" destOrd="0" presId="urn:microsoft.com/office/officeart/2008/layout/LinedList"/>
    <dgm:cxn modelId="{3336DAFC-CC30-4BF8-9061-87F702586E48}" type="presParOf" srcId="{9F8ADD56-4647-5947-BF4A-89820DB0503F}" destId="{71554259-89F3-DC41-AF38-A80F6823C6AB}" srcOrd="1" destOrd="0" presId="urn:microsoft.com/office/officeart/2008/layout/LinedList"/>
    <dgm:cxn modelId="{3436E609-F71A-463D-841A-D90BD795D73F}" type="presParOf" srcId="{71554259-89F3-DC41-AF38-A80F6823C6AB}" destId="{D0431CA8-5100-6745-A242-ED330061BD73}" srcOrd="0" destOrd="0" presId="urn:microsoft.com/office/officeart/2008/layout/LinedList"/>
    <dgm:cxn modelId="{576E06D5-CF6C-480B-B14E-3C7C3705EB74}" type="presParOf" srcId="{71554259-89F3-DC41-AF38-A80F6823C6AB}" destId="{FE55CC5A-C0EF-DF45-AF1E-C9A5EF0E713C}" srcOrd="1" destOrd="0" presId="urn:microsoft.com/office/officeart/2008/layout/LinedList"/>
    <dgm:cxn modelId="{F80CE43A-968C-4392-B537-29245D3B3845}" type="presParOf" srcId="{FE55CC5A-C0EF-DF45-AF1E-C9A5EF0E713C}" destId="{D79F8CF2-80EE-C747-9C26-26414E55692C}" srcOrd="0" destOrd="0" presId="urn:microsoft.com/office/officeart/2008/layout/LinedList"/>
    <dgm:cxn modelId="{0EBAEA2F-4E52-4ABC-A30D-781A54E96224}" type="presParOf" srcId="{FE55CC5A-C0EF-DF45-AF1E-C9A5EF0E713C}" destId="{5D9EDF3F-7B20-8E47-A431-F9F24450F874}" srcOrd="1" destOrd="0" presId="urn:microsoft.com/office/officeart/2008/layout/LinedList"/>
    <dgm:cxn modelId="{9C3CE88E-5930-483C-8C09-5A23E6DD16FF}" type="presParOf" srcId="{FE55CC5A-C0EF-DF45-AF1E-C9A5EF0E713C}" destId="{EB933D24-ABB6-0C44-A5A7-05F1CB99F1EB}" srcOrd="2" destOrd="0" presId="urn:microsoft.com/office/officeart/2008/layout/LinedList"/>
    <dgm:cxn modelId="{7166494C-75B8-4D93-8817-A88305C8BF7D}" type="presParOf" srcId="{71554259-89F3-DC41-AF38-A80F6823C6AB}" destId="{EB798B99-5590-864A-A2C1-F553D99D3FAA}" srcOrd="2" destOrd="0" presId="urn:microsoft.com/office/officeart/2008/layout/LinedList"/>
    <dgm:cxn modelId="{9CA93FF6-D0C9-4049-B8D6-1D5E26DA801E}" type="presParOf" srcId="{71554259-89F3-DC41-AF38-A80F6823C6AB}" destId="{9C715A5E-13B0-3F4D-85BD-4FA3A97839C5}" srcOrd="3" destOrd="0" presId="urn:microsoft.com/office/officeart/2008/layout/LinedList"/>
    <dgm:cxn modelId="{3AAC4FD7-665B-43BF-B8F3-BF61C3ABD487}" type="presParOf" srcId="{71554259-89F3-DC41-AF38-A80F6823C6AB}" destId="{A4B3FD2E-63E5-E445-B87B-210177B3706B}" srcOrd="4" destOrd="0" presId="urn:microsoft.com/office/officeart/2008/layout/LinedList"/>
    <dgm:cxn modelId="{2C06947A-9471-4177-B9AB-7948A778FAE0}" type="presParOf" srcId="{A4B3FD2E-63E5-E445-B87B-210177B3706B}" destId="{B4FE7B28-4407-5045-AAC1-7786FB86FE88}" srcOrd="0" destOrd="0" presId="urn:microsoft.com/office/officeart/2008/layout/LinedList"/>
    <dgm:cxn modelId="{FE23E669-A930-4425-80B9-FB3B3847A860}" type="presParOf" srcId="{A4B3FD2E-63E5-E445-B87B-210177B3706B}" destId="{B9E57DF2-F223-F848-B6AB-FEB0F6FB4076}" srcOrd="1" destOrd="0" presId="urn:microsoft.com/office/officeart/2008/layout/LinedList"/>
    <dgm:cxn modelId="{E13BC76B-1541-4D36-B4CA-9DF5414C1ADF}" type="presParOf" srcId="{A4B3FD2E-63E5-E445-B87B-210177B3706B}" destId="{84017E13-6661-1647-9DB1-F43BB49DC0FD}" srcOrd="2" destOrd="0" presId="urn:microsoft.com/office/officeart/2008/layout/LinedList"/>
    <dgm:cxn modelId="{09CE7BE6-2658-41E7-9D2C-12986B477C24}" type="presParOf" srcId="{71554259-89F3-DC41-AF38-A80F6823C6AB}" destId="{1E88F2A9-FC8F-2A4F-ABF4-2C5837CA76E5}" srcOrd="5" destOrd="0" presId="urn:microsoft.com/office/officeart/2008/layout/LinedList"/>
    <dgm:cxn modelId="{0E65FE74-4591-48A0-94C3-6BD598128C40}" type="presParOf" srcId="{71554259-89F3-DC41-AF38-A80F6823C6AB}" destId="{02B19E4E-8333-4B4F-AA1E-19B5E7CAD48B}" srcOrd="6" destOrd="0" presId="urn:microsoft.com/office/officeart/2008/layout/LinedList"/>
    <dgm:cxn modelId="{A936E952-3593-4D0F-B9F5-43A6539AD7FA}" type="presParOf" srcId="{71554259-89F3-DC41-AF38-A80F6823C6AB}" destId="{5121BA32-9249-455A-8A20-08E85B86269F}" srcOrd="7" destOrd="0" presId="urn:microsoft.com/office/officeart/2008/layout/LinedList"/>
    <dgm:cxn modelId="{5A12C0BE-E5B1-4CA9-82CD-660B36850BED}" type="presParOf" srcId="{5121BA32-9249-455A-8A20-08E85B86269F}" destId="{E379A0C3-13D3-46B9-950A-CF0A08724A6D}" srcOrd="0" destOrd="0" presId="urn:microsoft.com/office/officeart/2008/layout/LinedList"/>
    <dgm:cxn modelId="{8CB19A8B-533C-48AF-9178-0FEE5E14EF60}" type="presParOf" srcId="{5121BA32-9249-455A-8A20-08E85B86269F}" destId="{576A2C98-791A-4E50-8CB8-1914215BEA2D}" srcOrd="1" destOrd="0" presId="urn:microsoft.com/office/officeart/2008/layout/LinedList"/>
    <dgm:cxn modelId="{5F025D37-6A46-44C5-909F-70FD8F74C73F}" type="presParOf" srcId="{5121BA32-9249-455A-8A20-08E85B86269F}" destId="{3EC880A3-8E6D-40A4-857F-9A4C9ED1B22A}" srcOrd="2" destOrd="0" presId="urn:microsoft.com/office/officeart/2008/layout/LinedList"/>
    <dgm:cxn modelId="{D08B5EBA-C5DF-48B6-8A12-0CCB930B6D55}" type="presParOf" srcId="{71554259-89F3-DC41-AF38-A80F6823C6AB}" destId="{45167FBC-5EE3-4C8A-A94C-30BB5DE89AD6}" srcOrd="8" destOrd="0" presId="urn:microsoft.com/office/officeart/2008/layout/LinedList"/>
    <dgm:cxn modelId="{4B878560-3945-4B26-ABC2-23EFA49348AD}" type="presParOf" srcId="{71554259-89F3-DC41-AF38-A80F6823C6AB}" destId="{BC5CA65E-0C6F-472F-B2E2-282C2CDDDC9F}" srcOrd="9" destOrd="0" presId="urn:microsoft.com/office/officeart/2008/layout/LinedList"/>
    <dgm:cxn modelId="{459BCB7E-5C15-4AC9-81B5-D65DAC650F55}" type="presParOf" srcId="{71554259-89F3-DC41-AF38-A80F6823C6AB}" destId="{DFE917DE-2459-4110-B5CA-909F8A25E9B3}" srcOrd="10" destOrd="0" presId="urn:microsoft.com/office/officeart/2008/layout/LinedList"/>
    <dgm:cxn modelId="{C3EA9B65-993F-4931-9ECE-699ACCA45BFE}" type="presParOf" srcId="{DFE917DE-2459-4110-B5CA-909F8A25E9B3}" destId="{BFFB7145-8402-485B-85FA-7C375AFB0A2C}" srcOrd="0" destOrd="0" presId="urn:microsoft.com/office/officeart/2008/layout/LinedList"/>
    <dgm:cxn modelId="{4EEF9FCC-0871-4AAF-B401-B22DBF8BA99E}" type="presParOf" srcId="{DFE917DE-2459-4110-B5CA-909F8A25E9B3}" destId="{0DEDE790-6650-4E13-B812-9DA3ABBAEB7C}" srcOrd="1" destOrd="0" presId="urn:microsoft.com/office/officeart/2008/layout/LinedList"/>
    <dgm:cxn modelId="{C8A1E135-D0C7-4B35-940B-BEAE0C9630B7}" type="presParOf" srcId="{DFE917DE-2459-4110-B5CA-909F8A25E9B3}" destId="{CC02E1CA-72BE-493C-916D-08B08D649491}" srcOrd="2" destOrd="0" presId="urn:microsoft.com/office/officeart/2008/layout/LinedList"/>
    <dgm:cxn modelId="{4919063F-E522-4E44-8FEB-2E5884CDDBAB}" type="presParOf" srcId="{71554259-89F3-DC41-AF38-A80F6823C6AB}" destId="{41DAB04F-B76E-41A3-BF92-19D36F058A9E}" srcOrd="11" destOrd="0" presId="urn:microsoft.com/office/officeart/2008/layout/LinedList"/>
    <dgm:cxn modelId="{87228C13-009D-46BC-A3BA-F280A87EB6BB}" type="presParOf" srcId="{71554259-89F3-DC41-AF38-A80F6823C6AB}" destId="{E5F9CA9F-91E3-425C-B99F-A98D8F0B0A7F}" srcOrd="12" destOrd="0" presId="urn:microsoft.com/office/officeart/2008/layout/LinedList"/>
    <dgm:cxn modelId="{C28CB08E-A184-4D50-93E5-94970BB5C557}" type="presParOf" srcId="{71554259-89F3-DC41-AF38-A80F6823C6AB}" destId="{B3DB48DB-4C93-4596-9AC6-3B83B01CF220}" srcOrd="13" destOrd="0" presId="urn:microsoft.com/office/officeart/2008/layout/LinedList"/>
    <dgm:cxn modelId="{03320A46-0A96-4C79-B1C5-8BCCD5106CD9}" type="presParOf" srcId="{B3DB48DB-4C93-4596-9AC6-3B83B01CF220}" destId="{40B7A97C-3464-43FE-BFE9-19588B33F0C0}" srcOrd="0" destOrd="0" presId="urn:microsoft.com/office/officeart/2008/layout/LinedList"/>
    <dgm:cxn modelId="{F14FD76D-F7AD-4EF4-8CCE-787981007DA3}" type="presParOf" srcId="{B3DB48DB-4C93-4596-9AC6-3B83B01CF220}" destId="{27817E14-DB1F-4D8F-A68A-7A628C5AB32E}" srcOrd="1" destOrd="0" presId="urn:microsoft.com/office/officeart/2008/layout/LinedList"/>
    <dgm:cxn modelId="{3E97BF47-0731-4152-871D-422F4713DA1B}" type="presParOf" srcId="{B3DB48DB-4C93-4596-9AC6-3B83B01CF220}" destId="{4DA3FBF6-D5DD-4780-9A67-BC9D183196BA}" srcOrd="2" destOrd="0" presId="urn:microsoft.com/office/officeart/2008/layout/LinedList"/>
    <dgm:cxn modelId="{94230522-F1B2-4C58-97CD-8B1DC686279F}" type="presParOf" srcId="{71554259-89F3-DC41-AF38-A80F6823C6AB}" destId="{9B1E8AEA-2A8D-4500-8486-4DCED5C7B4CD}" srcOrd="14" destOrd="0" presId="urn:microsoft.com/office/officeart/2008/layout/LinedList"/>
    <dgm:cxn modelId="{F489560C-6B9B-459A-904C-FDB11B25B16C}" type="presParOf" srcId="{71554259-89F3-DC41-AF38-A80F6823C6AB}" destId="{E3E8A01D-29A2-442B-B2D9-9A8138A25142}" srcOrd="15" destOrd="0" presId="urn:microsoft.com/office/officeart/2008/layout/LinedList"/>
    <dgm:cxn modelId="{8FD224E4-D0F0-4FD5-9E64-F7AFCB0F13E3}" type="presParOf" srcId="{71554259-89F3-DC41-AF38-A80F6823C6AB}" destId="{4B9A653A-0AA5-4263-8B76-EEDF7E4E7C48}" srcOrd="16" destOrd="0" presId="urn:microsoft.com/office/officeart/2008/layout/LinedList"/>
    <dgm:cxn modelId="{C2399698-574E-4365-A2BB-4677B01ACDB6}" type="presParOf" srcId="{4B9A653A-0AA5-4263-8B76-EEDF7E4E7C48}" destId="{CBF56963-1E1F-4F50-935A-1E4A12FB4AE9}" srcOrd="0" destOrd="0" presId="urn:microsoft.com/office/officeart/2008/layout/LinedList"/>
    <dgm:cxn modelId="{DA297231-337B-4C4E-99E2-15AF9C145752}" type="presParOf" srcId="{4B9A653A-0AA5-4263-8B76-EEDF7E4E7C48}" destId="{6298CF68-F6D0-4A26-B99F-FB0058621F2E}" srcOrd="1" destOrd="0" presId="urn:microsoft.com/office/officeart/2008/layout/LinedList"/>
    <dgm:cxn modelId="{8B6F54E0-9E2D-4B6D-BE21-1077E28C5BC7}" type="presParOf" srcId="{4B9A653A-0AA5-4263-8B76-EEDF7E4E7C48}" destId="{DE8D4A08-9E2E-4E83-98EF-0410B1867762}" srcOrd="2" destOrd="0" presId="urn:microsoft.com/office/officeart/2008/layout/LinedList"/>
    <dgm:cxn modelId="{299A2E60-7D6C-4D69-8557-A0E6E5C7AB78}" type="presParOf" srcId="{71554259-89F3-DC41-AF38-A80F6823C6AB}" destId="{281B62DC-F992-4147-9B8F-04FD715E221E}" srcOrd="17" destOrd="0" presId="urn:microsoft.com/office/officeart/2008/layout/LinedList"/>
    <dgm:cxn modelId="{91F69315-840B-4EC7-BBE6-D375F3450CF7}" type="presParOf" srcId="{71554259-89F3-DC41-AF38-A80F6823C6AB}" destId="{61EDDC00-DBB8-412D-B06E-5637C1ED5F96}" srcOrd="18"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905464"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3462246" cy="49154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b="1" kern="1200" dirty="0"/>
            <a:t>Which of the following is a fundamental pillar for any cybercrime treaty?</a:t>
          </a:r>
        </a:p>
      </dsp:txBody>
      <dsp:txXfrm>
        <a:off x="0" y="0"/>
        <a:ext cx="3462246" cy="4915492"/>
      </dsp:txXfrm>
    </dsp:sp>
    <dsp:sp modelId="{5D9EDF3F-7B20-8E47-A431-F9F24450F874}">
      <dsp:nvSpPr>
        <dsp:cNvPr id="0" name=""/>
        <dsp:cNvSpPr/>
      </dsp:nvSpPr>
      <dsp:spPr>
        <a:xfrm>
          <a:off x="3545392" y="38702"/>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a:t>a) Offences</a:t>
          </a:r>
        </a:p>
      </dsp:txBody>
      <dsp:txXfrm>
        <a:off x="3545392" y="38702"/>
        <a:ext cx="4351324" cy="774045"/>
      </dsp:txXfrm>
    </dsp:sp>
    <dsp:sp modelId="{EB798B99-5590-864A-A2C1-F553D99D3FAA}">
      <dsp:nvSpPr>
        <dsp:cNvPr id="0" name=""/>
        <dsp:cNvSpPr/>
      </dsp:nvSpPr>
      <dsp:spPr>
        <a:xfrm>
          <a:off x="3462246" y="812748"/>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3545392" y="851450"/>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a:t>b) Procedural powers</a:t>
          </a:r>
        </a:p>
      </dsp:txBody>
      <dsp:txXfrm>
        <a:off x="3545392" y="851450"/>
        <a:ext cx="4351324" cy="774045"/>
      </dsp:txXfrm>
    </dsp:sp>
    <dsp:sp modelId="{5B901F7D-EE59-304E-B86D-F0C8CC3A841B}">
      <dsp:nvSpPr>
        <dsp:cNvPr id="0" name=""/>
        <dsp:cNvSpPr/>
      </dsp:nvSpPr>
      <dsp:spPr>
        <a:xfrm>
          <a:off x="3462246" y="1625496"/>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545392" y="1664198"/>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a:t>c) International cooperation </a:t>
          </a:r>
        </a:p>
      </dsp:txBody>
      <dsp:txXfrm>
        <a:off x="3545392" y="1664198"/>
        <a:ext cx="4351324" cy="774045"/>
      </dsp:txXfrm>
    </dsp:sp>
    <dsp:sp modelId="{1E88F2A9-FC8F-2A4F-ABF4-2C5837CA76E5}">
      <dsp:nvSpPr>
        <dsp:cNvPr id="0" name=""/>
        <dsp:cNvSpPr/>
      </dsp:nvSpPr>
      <dsp:spPr>
        <a:xfrm>
          <a:off x="3462246" y="2438244"/>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545392" y="2476947"/>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a:t>d) Safeguards / Civil Liberties / Human Rights</a:t>
          </a:r>
        </a:p>
      </dsp:txBody>
      <dsp:txXfrm>
        <a:off x="3545392" y="2476947"/>
        <a:ext cx="4351324" cy="774045"/>
      </dsp:txXfrm>
    </dsp:sp>
    <dsp:sp modelId="{45167FBC-5EE3-4C8A-A94C-30BB5DE89AD6}">
      <dsp:nvSpPr>
        <dsp:cNvPr id="0" name=""/>
        <dsp:cNvSpPr/>
      </dsp:nvSpPr>
      <dsp:spPr>
        <a:xfrm>
          <a:off x="3462246" y="3250993"/>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554139" y="3289695"/>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a:t>e) Electronic evidence</a:t>
          </a:r>
        </a:p>
      </dsp:txBody>
      <dsp:txXfrm>
        <a:off x="3554139" y="3289695"/>
        <a:ext cx="4351324" cy="774045"/>
      </dsp:txXfrm>
    </dsp:sp>
    <dsp:sp modelId="{41DAB04F-B76E-41A3-BF92-19D36F058A9E}">
      <dsp:nvSpPr>
        <dsp:cNvPr id="0" name=""/>
        <dsp:cNvSpPr/>
      </dsp:nvSpPr>
      <dsp:spPr>
        <a:xfrm>
          <a:off x="3462246" y="4063741"/>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3545392" y="4102443"/>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a:t>f) All of the above </a:t>
          </a:r>
        </a:p>
      </dsp:txBody>
      <dsp:txXfrm>
        <a:off x="3545392" y="4102443"/>
        <a:ext cx="4351324" cy="774045"/>
      </dsp:txXfrm>
    </dsp:sp>
    <dsp:sp modelId="{9B1E8AEA-2A8D-4500-8486-4DCED5C7B4CD}">
      <dsp:nvSpPr>
        <dsp:cNvPr id="0" name=""/>
        <dsp:cNvSpPr/>
      </dsp:nvSpPr>
      <dsp:spPr>
        <a:xfrm>
          <a:off x="3462246" y="4876489"/>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905464"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3462246" cy="49154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b="1" kern="1200" dirty="0"/>
            <a:t>Which of the following is a fundamental pillar for any cybercrime treaty?</a:t>
          </a:r>
        </a:p>
      </dsp:txBody>
      <dsp:txXfrm>
        <a:off x="0" y="0"/>
        <a:ext cx="3462246" cy="4915492"/>
      </dsp:txXfrm>
    </dsp:sp>
    <dsp:sp modelId="{5D9EDF3F-7B20-8E47-A431-F9F24450F874}">
      <dsp:nvSpPr>
        <dsp:cNvPr id="0" name=""/>
        <dsp:cNvSpPr/>
      </dsp:nvSpPr>
      <dsp:spPr>
        <a:xfrm>
          <a:off x="3545392" y="38702"/>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a:t>a) Offences</a:t>
          </a:r>
        </a:p>
      </dsp:txBody>
      <dsp:txXfrm>
        <a:off x="3545392" y="38702"/>
        <a:ext cx="4351324" cy="774045"/>
      </dsp:txXfrm>
    </dsp:sp>
    <dsp:sp modelId="{EB798B99-5590-864A-A2C1-F553D99D3FAA}">
      <dsp:nvSpPr>
        <dsp:cNvPr id="0" name=""/>
        <dsp:cNvSpPr/>
      </dsp:nvSpPr>
      <dsp:spPr>
        <a:xfrm>
          <a:off x="3462246" y="812748"/>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3545392" y="851450"/>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a:t>b) Procedural powers</a:t>
          </a:r>
        </a:p>
      </dsp:txBody>
      <dsp:txXfrm>
        <a:off x="3545392" y="851450"/>
        <a:ext cx="4351324" cy="774045"/>
      </dsp:txXfrm>
    </dsp:sp>
    <dsp:sp modelId="{5B901F7D-EE59-304E-B86D-F0C8CC3A841B}">
      <dsp:nvSpPr>
        <dsp:cNvPr id="0" name=""/>
        <dsp:cNvSpPr/>
      </dsp:nvSpPr>
      <dsp:spPr>
        <a:xfrm>
          <a:off x="3462246" y="1625496"/>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545392" y="1664198"/>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a:t>c) International cooperation </a:t>
          </a:r>
        </a:p>
      </dsp:txBody>
      <dsp:txXfrm>
        <a:off x="3545392" y="1664198"/>
        <a:ext cx="4351324" cy="774045"/>
      </dsp:txXfrm>
    </dsp:sp>
    <dsp:sp modelId="{1E88F2A9-FC8F-2A4F-ABF4-2C5837CA76E5}">
      <dsp:nvSpPr>
        <dsp:cNvPr id="0" name=""/>
        <dsp:cNvSpPr/>
      </dsp:nvSpPr>
      <dsp:spPr>
        <a:xfrm>
          <a:off x="3462246" y="2438244"/>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545392" y="2476947"/>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a:t>d) Safeguards / Civil Liberties / Human Rights</a:t>
          </a:r>
        </a:p>
      </dsp:txBody>
      <dsp:txXfrm>
        <a:off x="3545392" y="2476947"/>
        <a:ext cx="4351324" cy="774045"/>
      </dsp:txXfrm>
    </dsp:sp>
    <dsp:sp modelId="{45167FBC-5EE3-4C8A-A94C-30BB5DE89AD6}">
      <dsp:nvSpPr>
        <dsp:cNvPr id="0" name=""/>
        <dsp:cNvSpPr/>
      </dsp:nvSpPr>
      <dsp:spPr>
        <a:xfrm>
          <a:off x="3462246" y="3250993"/>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554139" y="3289695"/>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a:t>e) Electronic evidence</a:t>
          </a:r>
        </a:p>
      </dsp:txBody>
      <dsp:txXfrm>
        <a:off x="3554139" y="3289695"/>
        <a:ext cx="4351324" cy="774045"/>
      </dsp:txXfrm>
    </dsp:sp>
    <dsp:sp modelId="{41DAB04F-B76E-41A3-BF92-19D36F058A9E}">
      <dsp:nvSpPr>
        <dsp:cNvPr id="0" name=""/>
        <dsp:cNvSpPr/>
      </dsp:nvSpPr>
      <dsp:spPr>
        <a:xfrm>
          <a:off x="3462246" y="4063741"/>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3545392" y="4102443"/>
          <a:ext cx="435132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b="1" kern="1200" dirty="0">
              <a:solidFill>
                <a:srgbClr val="FF0000"/>
              </a:solidFill>
            </a:rPr>
            <a:t>f) All of the above </a:t>
          </a:r>
        </a:p>
      </dsp:txBody>
      <dsp:txXfrm>
        <a:off x="3545392" y="4102443"/>
        <a:ext cx="4351324" cy="774045"/>
      </dsp:txXfrm>
    </dsp:sp>
    <dsp:sp modelId="{9B1E8AEA-2A8D-4500-8486-4DCED5C7B4CD}">
      <dsp:nvSpPr>
        <dsp:cNvPr id="0" name=""/>
        <dsp:cNvSpPr/>
      </dsp:nvSpPr>
      <dsp:spPr>
        <a:xfrm>
          <a:off x="3462246" y="4876489"/>
          <a:ext cx="443447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40140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3241492" cy="49154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b="1" kern="1200" dirty="0"/>
            <a:t>Pick two of the following which would be inappropriate in a cybercrime treaty</a:t>
          </a:r>
        </a:p>
      </dsp:txBody>
      <dsp:txXfrm>
        <a:off x="0" y="0"/>
        <a:ext cx="3241492" cy="4915492"/>
      </dsp:txXfrm>
    </dsp:sp>
    <dsp:sp modelId="{5D9EDF3F-7B20-8E47-A431-F9F24450F874}">
      <dsp:nvSpPr>
        <dsp:cNvPr id="0" name=""/>
        <dsp:cNvSpPr/>
      </dsp:nvSpPr>
      <dsp:spPr>
        <a:xfrm>
          <a:off x="3319337" y="46322"/>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a:t>a) Operational provisions for international cooperation</a:t>
          </a:r>
        </a:p>
      </dsp:txBody>
      <dsp:txXfrm>
        <a:off x="3319337" y="46322"/>
        <a:ext cx="4073882" cy="926455"/>
      </dsp:txXfrm>
    </dsp:sp>
    <dsp:sp modelId="{EB798B99-5590-864A-A2C1-F553D99D3FAA}">
      <dsp:nvSpPr>
        <dsp:cNvPr id="0" name=""/>
        <dsp:cNvSpPr/>
      </dsp:nvSpPr>
      <dsp:spPr>
        <a:xfrm>
          <a:off x="3241492" y="972777"/>
          <a:ext cx="415172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3319337" y="1019100"/>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a:t>b) Cybersecurity </a:t>
          </a:r>
        </a:p>
      </dsp:txBody>
      <dsp:txXfrm>
        <a:off x="3319337" y="1019100"/>
        <a:ext cx="4073882" cy="926455"/>
      </dsp:txXfrm>
    </dsp:sp>
    <dsp:sp modelId="{5B901F7D-EE59-304E-B86D-F0C8CC3A841B}">
      <dsp:nvSpPr>
        <dsp:cNvPr id="0" name=""/>
        <dsp:cNvSpPr/>
      </dsp:nvSpPr>
      <dsp:spPr>
        <a:xfrm>
          <a:off x="3241492" y="1945555"/>
          <a:ext cx="415172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319337" y="1991878"/>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a:t>c) Definitions</a:t>
          </a:r>
        </a:p>
      </dsp:txBody>
      <dsp:txXfrm>
        <a:off x="3319337" y="1991878"/>
        <a:ext cx="4073882" cy="926455"/>
      </dsp:txXfrm>
    </dsp:sp>
    <dsp:sp modelId="{1E88F2A9-FC8F-2A4F-ABF4-2C5837CA76E5}">
      <dsp:nvSpPr>
        <dsp:cNvPr id="0" name=""/>
        <dsp:cNvSpPr/>
      </dsp:nvSpPr>
      <dsp:spPr>
        <a:xfrm>
          <a:off x="3241492" y="2918333"/>
          <a:ext cx="415172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319337" y="2964656"/>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a:t>d) National security </a:t>
          </a:r>
        </a:p>
      </dsp:txBody>
      <dsp:txXfrm>
        <a:off x="3319337" y="2964656"/>
        <a:ext cx="4073882" cy="926455"/>
      </dsp:txXfrm>
    </dsp:sp>
    <dsp:sp modelId="{45167FBC-5EE3-4C8A-A94C-30BB5DE89AD6}">
      <dsp:nvSpPr>
        <dsp:cNvPr id="0" name=""/>
        <dsp:cNvSpPr/>
      </dsp:nvSpPr>
      <dsp:spPr>
        <a:xfrm>
          <a:off x="3241492" y="3891111"/>
          <a:ext cx="415172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327525" y="3937433"/>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a:t>e) Electronic evidence collection for non-cybercrime offences </a:t>
          </a:r>
        </a:p>
      </dsp:txBody>
      <dsp:txXfrm>
        <a:off x="3327525" y="3937433"/>
        <a:ext cx="4073882" cy="926455"/>
      </dsp:txXfrm>
    </dsp:sp>
    <dsp:sp modelId="{41DAB04F-B76E-41A3-BF92-19D36F058A9E}">
      <dsp:nvSpPr>
        <dsp:cNvPr id="0" name=""/>
        <dsp:cNvSpPr/>
      </dsp:nvSpPr>
      <dsp:spPr>
        <a:xfrm>
          <a:off x="3241492" y="4863888"/>
          <a:ext cx="415172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40140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3241492" cy="49154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b="1" kern="1200" dirty="0"/>
            <a:t>Which two of the following which would be inappropriate in a cybercrime treaty?</a:t>
          </a:r>
        </a:p>
      </dsp:txBody>
      <dsp:txXfrm>
        <a:off x="0" y="0"/>
        <a:ext cx="3241492" cy="4915492"/>
      </dsp:txXfrm>
    </dsp:sp>
    <dsp:sp modelId="{5D9EDF3F-7B20-8E47-A431-F9F24450F874}">
      <dsp:nvSpPr>
        <dsp:cNvPr id="0" name=""/>
        <dsp:cNvSpPr/>
      </dsp:nvSpPr>
      <dsp:spPr>
        <a:xfrm>
          <a:off x="3319337" y="46322"/>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a:t>a) Operational provisions for international cooperation</a:t>
          </a:r>
        </a:p>
      </dsp:txBody>
      <dsp:txXfrm>
        <a:off x="3319337" y="46322"/>
        <a:ext cx="4073882" cy="926455"/>
      </dsp:txXfrm>
    </dsp:sp>
    <dsp:sp modelId="{EB798B99-5590-864A-A2C1-F553D99D3FAA}">
      <dsp:nvSpPr>
        <dsp:cNvPr id="0" name=""/>
        <dsp:cNvSpPr/>
      </dsp:nvSpPr>
      <dsp:spPr>
        <a:xfrm>
          <a:off x="3241492" y="972777"/>
          <a:ext cx="415172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3319337" y="1019100"/>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b="1" kern="1200" dirty="0">
              <a:solidFill>
                <a:srgbClr val="FF0000"/>
              </a:solidFill>
            </a:rPr>
            <a:t>b) Cybersecurity </a:t>
          </a:r>
        </a:p>
      </dsp:txBody>
      <dsp:txXfrm>
        <a:off x="3319337" y="1019100"/>
        <a:ext cx="4073882" cy="926455"/>
      </dsp:txXfrm>
    </dsp:sp>
    <dsp:sp modelId="{5B901F7D-EE59-304E-B86D-F0C8CC3A841B}">
      <dsp:nvSpPr>
        <dsp:cNvPr id="0" name=""/>
        <dsp:cNvSpPr/>
      </dsp:nvSpPr>
      <dsp:spPr>
        <a:xfrm>
          <a:off x="3241492" y="1945555"/>
          <a:ext cx="415172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319337" y="1991878"/>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a:t>c) Definitions</a:t>
          </a:r>
        </a:p>
      </dsp:txBody>
      <dsp:txXfrm>
        <a:off x="3319337" y="1991878"/>
        <a:ext cx="4073882" cy="926455"/>
      </dsp:txXfrm>
    </dsp:sp>
    <dsp:sp modelId="{1E88F2A9-FC8F-2A4F-ABF4-2C5837CA76E5}">
      <dsp:nvSpPr>
        <dsp:cNvPr id="0" name=""/>
        <dsp:cNvSpPr/>
      </dsp:nvSpPr>
      <dsp:spPr>
        <a:xfrm>
          <a:off x="3241492" y="2918333"/>
          <a:ext cx="415172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319337" y="2964656"/>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b="1" kern="1200" dirty="0">
              <a:solidFill>
                <a:srgbClr val="FF0000"/>
              </a:solidFill>
            </a:rPr>
            <a:t>d) National security </a:t>
          </a:r>
        </a:p>
      </dsp:txBody>
      <dsp:txXfrm>
        <a:off x="3319337" y="2964656"/>
        <a:ext cx="4073882" cy="926455"/>
      </dsp:txXfrm>
    </dsp:sp>
    <dsp:sp modelId="{45167FBC-5EE3-4C8A-A94C-30BB5DE89AD6}">
      <dsp:nvSpPr>
        <dsp:cNvPr id="0" name=""/>
        <dsp:cNvSpPr/>
      </dsp:nvSpPr>
      <dsp:spPr>
        <a:xfrm>
          <a:off x="3241492" y="3891111"/>
          <a:ext cx="415172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327525" y="3937433"/>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a:t>e) Electronic evidence collection for non-cybercrime offences </a:t>
          </a:r>
        </a:p>
      </dsp:txBody>
      <dsp:txXfrm>
        <a:off x="3327525" y="3937433"/>
        <a:ext cx="4073882" cy="926455"/>
      </dsp:txXfrm>
    </dsp:sp>
    <dsp:sp modelId="{41DAB04F-B76E-41A3-BF92-19D36F058A9E}">
      <dsp:nvSpPr>
        <dsp:cNvPr id="0" name=""/>
        <dsp:cNvSpPr/>
      </dsp:nvSpPr>
      <dsp:spPr>
        <a:xfrm>
          <a:off x="3241492" y="4863888"/>
          <a:ext cx="415172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397"/>
          <a:ext cx="7905464"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397"/>
          <a:ext cx="2586865" cy="49106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b="1" kern="1200" dirty="0"/>
            <a:t>Which of the following statements is correct – the Budapest Convention is:</a:t>
          </a:r>
        </a:p>
      </dsp:txBody>
      <dsp:txXfrm>
        <a:off x="0" y="2397"/>
        <a:ext cx="2586865" cy="4910697"/>
      </dsp:txXfrm>
    </dsp:sp>
    <dsp:sp modelId="{5D9EDF3F-7B20-8E47-A431-F9F24450F874}">
      <dsp:nvSpPr>
        <dsp:cNvPr id="0" name=""/>
        <dsp:cNvSpPr/>
      </dsp:nvSpPr>
      <dsp:spPr>
        <a:xfrm>
          <a:off x="2447229" y="135970"/>
          <a:ext cx="5211893" cy="2278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n-US" sz="3200" kern="1200" dirty="0"/>
            <a:t>a) The Budapest </a:t>
          </a:r>
          <a:endParaRPr lang="en-US" sz="3200" kern="1200" dirty="0" smtClean="0"/>
        </a:p>
        <a:p>
          <a:pPr lvl="0" algn="l" defTabSz="1422400">
            <a:lnSpc>
              <a:spcPct val="90000"/>
            </a:lnSpc>
            <a:spcBef>
              <a:spcPct val="0"/>
            </a:spcBef>
            <a:spcAft>
              <a:spcPct val="35000"/>
            </a:spcAft>
          </a:pPr>
          <a:r>
            <a:rPr lang="en-US" sz="3200" kern="1200" dirty="0" smtClean="0"/>
            <a:t>Convention </a:t>
          </a:r>
          <a:r>
            <a:rPr lang="en-US" sz="3200" kern="1200" dirty="0"/>
            <a:t>has </a:t>
          </a:r>
          <a:r>
            <a:rPr lang="en-US" sz="3200" kern="1200" dirty="0" smtClean="0"/>
            <a:t>only </a:t>
          </a:r>
          <a:r>
            <a:rPr lang="en-US" sz="3200" kern="1200" dirty="0"/>
            <a:t>impacted 65 countries</a:t>
          </a:r>
        </a:p>
      </dsp:txBody>
      <dsp:txXfrm>
        <a:off x="2447229" y="135970"/>
        <a:ext cx="5211893" cy="2278241"/>
      </dsp:txXfrm>
    </dsp:sp>
    <dsp:sp modelId="{EB798B99-5590-864A-A2C1-F553D99D3FAA}">
      <dsp:nvSpPr>
        <dsp:cNvPr id="0" name=""/>
        <dsp:cNvSpPr/>
      </dsp:nvSpPr>
      <dsp:spPr>
        <a:xfrm>
          <a:off x="2586865" y="2394551"/>
          <a:ext cx="531148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519310" y="2518305"/>
          <a:ext cx="5211893" cy="2278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n-US" sz="3200" kern="1200" dirty="0"/>
            <a:t>b) The Budapest Convention has 65 parties</a:t>
          </a:r>
        </a:p>
      </dsp:txBody>
      <dsp:txXfrm>
        <a:off x="2519310" y="2518305"/>
        <a:ext cx="5211893" cy="2278241"/>
      </dsp:txXfrm>
    </dsp:sp>
    <dsp:sp modelId="{5B901F7D-EE59-304E-B86D-F0C8CC3A841B}">
      <dsp:nvSpPr>
        <dsp:cNvPr id="0" name=""/>
        <dsp:cNvSpPr/>
      </dsp:nvSpPr>
      <dsp:spPr>
        <a:xfrm>
          <a:off x="2586865" y="4786704"/>
          <a:ext cx="531148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397"/>
          <a:ext cx="7905464"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397"/>
          <a:ext cx="2586865" cy="49106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b="1" kern="1200" dirty="0"/>
            <a:t>Which of the following statements is correct – the Budapest Convention is:</a:t>
          </a:r>
        </a:p>
      </dsp:txBody>
      <dsp:txXfrm>
        <a:off x="0" y="2397"/>
        <a:ext cx="2586865" cy="4910697"/>
      </dsp:txXfrm>
    </dsp:sp>
    <dsp:sp modelId="{5D9EDF3F-7B20-8E47-A431-F9F24450F874}">
      <dsp:nvSpPr>
        <dsp:cNvPr id="0" name=""/>
        <dsp:cNvSpPr/>
      </dsp:nvSpPr>
      <dsp:spPr>
        <a:xfrm>
          <a:off x="2686455" y="116309"/>
          <a:ext cx="5211893" cy="2278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n-US" sz="3200" kern="1200" dirty="0"/>
            <a:t>a) The Budapest Convention has only impacted 65 countries</a:t>
          </a:r>
        </a:p>
      </dsp:txBody>
      <dsp:txXfrm>
        <a:off x="2686455" y="116309"/>
        <a:ext cx="5211893" cy="2278241"/>
      </dsp:txXfrm>
    </dsp:sp>
    <dsp:sp modelId="{EB798B99-5590-864A-A2C1-F553D99D3FAA}">
      <dsp:nvSpPr>
        <dsp:cNvPr id="0" name=""/>
        <dsp:cNvSpPr/>
      </dsp:nvSpPr>
      <dsp:spPr>
        <a:xfrm>
          <a:off x="2586865" y="2394551"/>
          <a:ext cx="531148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686455" y="2508463"/>
          <a:ext cx="5211893" cy="2278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n-US" sz="3200" b="1" kern="1200" dirty="0">
              <a:solidFill>
                <a:srgbClr val="FF0000"/>
              </a:solidFill>
            </a:rPr>
            <a:t>b) The Budapest Convention has 65 parties</a:t>
          </a:r>
        </a:p>
      </dsp:txBody>
      <dsp:txXfrm>
        <a:off x="2686455" y="2508463"/>
        <a:ext cx="5211893" cy="2278241"/>
      </dsp:txXfrm>
    </dsp:sp>
    <dsp:sp modelId="{5B901F7D-EE59-304E-B86D-F0C8CC3A841B}">
      <dsp:nvSpPr>
        <dsp:cNvPr id="0" name=""/>
        <dsp:cNvSpPr/>
      </dsp:nvSpPr>
      <dsp:spPr>
        <a:xfrm>
          <a:off x="2586865" y="4786704"/>
          <a:ext cx="531148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766445"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b="1" kern="1200" dirty="0"/>
            <a:t>Which of the following statement(s) is correct – the Budapest Convention is:</a:t>
          </a:r>
        </a:p>
      </dsp:txBody>
      <dsp:txXfrm>
        <a:off x="0" y="2466"/>
        <a:ext cx="2766445" cy="5052045"/>
      </dsp:txXfrm>
    </dsp:sp>
    <dsp:sp modelId="{5D9EDF3F-7B20-8E47-A431-F9F24450F874}">
      <dsp:nvSpPr>
        <dsp:cNvPr id="0" name=""/>
        <dsp:cNvSpPr/>
      </dsp:nvSpPr>
      <dsp:spPr>
        <a:xfrm>
          <a:off x="2872949" y="42166"/>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t>a) A treaty on both cybercrime and electronic evidence</a:t>
          </a:r>
        </a:p>
      </dsp:txBody>
      <dsp:txXfrm>
        <a:off x="2872949" y="42166"/>
        <a:ext cx="5573703" cy="793992"/>
      </dsp:txXfrm>
    </dsp:sp>
    <dsp:sp modelId="{EB798B99-5590-864A-A2C1-F553D99D3FAA}">
      <dsp:nvSpPr>
        <dsp:cNvPr id="0" name=""/>
        <dsp:cNvSpPr/>
      </dsp:nvSpPr>
      <dsp:spPr>
        <a:xfrm>
          <a:off x="2766445" y="836158"/>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72949" y="875858"/>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t>b) A global treaty</a:t>
          </a:r>
        </a:p>
      </dsp:txBody>
      <dsp:txXfrm>
        <a:off x="2872949" y="875858"/>
        <a:ext cx="5573703" cy="793992"/>
      </dsp:txXfrm>
    </dsp:sp>
    <dsp:sp modelId="{1E88F2A9-FC8F-2A4F-ABF4-2C5837CA76E5}">
      <dsp:nvSpPr>
        <dsp:cNvPr id="0" name=""/>
        <dsp:cNvSpPr/>
      </dsp:nvSpPr>
      <dsp:spPr>
        <a:xfrm>
          <a:off x="2766445" y="1669851"/>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872949" y="1709551"/>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t>c) Assists in combatting money laundering </a:t>
          </a:r>
        </a:p>
      </dsp:txBody>
      <dsp:txXfrm>
        <a:off x="2872949" y="1709551"/>
        <a:ext cx="5573703" cy="793992"/>
      </dsp:txXfrm>
    </dsp:sp>
    <dsp:sp modelId="{45167FBC-5EE3-4C8A-A94C-30BB5DE89AD6}">
      <dsp:nvSpPr>
        <dsp:cNvPr id="0" name=""/>
        <dsp:cNvSpPr/>
      </dsp:nvSpPr>
      <dsp:spPr>
        <a:xfrm>
          <a:off x="2766445" y="2503543"/>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880558" y="2543243"/>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t>d) </a:t>
          </a:r>
          <a:r>
            <a:rPr lang="en-US" sz="2200" kern="1200" dirty="0" err="1"/>
            <a:t>Favours</a:t>
          </a:r>
          <a:r>
            <a:rPr lang="en-US" sz="2200" kern="1200" dirty="0"/>
            <a:t> infrastructure countries</a:t>
          </a:r>
        </a:p>
      </dsp:txBody>
      <dsp:txXfrm>
        <a:off x="2880558" y="2543243"/>
        <a:ext cx="5573703" cy="793992"/>
      </dsp:txXfrm>
    </dsp:sp>
    <dsp:sp modelId="{41DAB04F-B76E-41A3-BF92-19D36F058A9E}">
      <dsp:nvSpPr>
        <dsp:cNvPr id="0" name=""/>
        <dsp:cNvSpPr/>
      </dsp:nvSpPr>
      <dsp:spPr>
        <a:xfrm>
          <a:off x="2766445" y="3337236"/>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872949" y="3376936"/>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t>e) Can be used to freeze virtual currencies and virtual assets </a:t>
          </a:r>
        </a:p>
      </dsp:txBody>
      <dsp:txXfrm>
        <a:off x="2872949" y="3376936"/>
        <a:ext cx="5573703" cy="793992"/>
      </dsp:txXfrm>
    </dsp:sp>
    <dsp:sp modelId="{9B1E8AEA-2A8D-4500-8486-4DCED5C7B4CD}">
      <dsp:nvSpPr>
        <dsp:cNvPr id="0" name=""/>
        <dsp:cNvSpPr/>
      </dsp:nvSpPr>
      <dsp:spPr>
        <a:xfrm>
          <a:off x="2766445" y="4170929"/>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298CF68-F6D0-4A26-B99F-FB0058621F2E}">
      <dsp:nvSpPr>
        <dsp:cNvPr id="0" name=""/>
        <dsp:cNvSpPr/>
      </dsp:nvSpPr>
      <dsp:spPr>
        <a:xfrm>
          <a:off x="2872949" y="4210628"/>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b="0" kern="1200" dirty="0">
              <a:solidFill>
                <a:schemeClr val="tx1"/>
              </a:solidFill>
            </a:rPr>
            <a:t>f) All of the above</a:t>
          </a:r>
        </a:p>
      </dsp:txBody>
      <dsp:txXfrm>
        <a:off x="2872949" y="4210628"/>
        <a:ext cx="5573703" cy="793992"/>
      </dsp:txXfrm>
    </dsp:sp>
    <dsp:sp modelId="{281B62DC-F992-4147-9B8F-04FD715E221E}">
      <dsp:nvSpPr>
        <dsp:cNvPr id="0" name=""/>
        <dsp:cNvSpPr/>
      </dsp:nvSpPr>
      <dsp:spPr>
        <a:xfrm>
          <a:off x="2766445" y="5004621"/>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766445"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sz="2600" b="1" kern="1200" dirty="0"/>
            <a:t>Which of the following statement(s) is correct – the Budapest Convention is:</a:t>
          </a:r>
        </a:p>
      </dsp:txBody>
      <dsp:txXfrm>
        <a:off x="0" y="2466"/>
        <a:ext cx="2766445" cy="5052045"/>
      </dsp:txXfrm>
    </dsp:sp>
    <dsp:sp modelId="{5D9EDF3F-7B20-8E47-A431-F9F24450F874}">
      <dsp:nvSpPr>
        <dsp:cNvPr id="0" name=""/>
        <dsp:cNvSpPr/>
      </dsp:nvSpPr>
      <dsp:spPr>
        <a:xfrm>
          <a:off x="2872949" y="42166"/>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t>a) A treaty on both cybercrime and electronic evidence</a:t>
          </a:r>
        </a:p>
      </dsp:txBody>
      <dsp:txXfrm>
        <a:off x="2872949" y="42166"/>
        <a:ext cx="5573703" cy="793992"/>
      </dsp:txXfrm>
    </dsp:sp>
    <dsp:sp modelId="{EB798B99-5590-864A-A2C1-F553D99D3FAA}">
      <dsp:nvSpPr>
        <dsp:cNvPr id="0" name=""/>
        <dsp:cNvSpPr/>
      </dsp:nvSpPr>
      <dsp:spPr>
        <a:xfrm>
          <a:off x="2766445" y="836158"/>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72949" y="875858"/>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t>b) A global treaty</a:t>
          </a:r>
        </a:p>
      </dsp:txBody>
      <dsp:txXfrm>
        <a:off x="2872949" y="875858"/>
        <a:ext cx="5573703" cy="793992"/>
      </dsp:txXfrm>
    </dsp:sp>
    <dsp:sp modelId="{1E88F2A9-FC8F-2A4F-ABF4-2C5837CA76E5}">
      <dsp:nvSpPr>
        <dsp:cNvPr id="0" name=""/>
        <dsp:cNvSpPr/>
      </dsp:nvSpPr>
      <dsp:spPr>
        <a:xfrm>
          <a:off x="2766445" y="1669851"/>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872949" y="1709551"/>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t>c) Assists in combatting money laundering </a:t>
          </a:r>
        </a:p>
      </dsp:txBody>
      <dsp:txXfrm>
        <a:off x="2872949" y="1709551"/>
        <a:ext cx="5573703" cy="793992"/>
      </dsp:txXfrm>
    </dsp:sp>
    <dsp:sp modelId="{45167FBC-5EE3-4C8A-A94C-30BB5DE89AD6}">
      <dsp:nvSpPr>
        <dsp:cNvPr id="0" name=""/>
        <dsp:cNvSpPr/>
      </dsp:nvSpPr>
      <dsp:spPr>
        <a:xfrm>
          <a:off x="2766445" y="2503543"/>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880558" y="2543243"/>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t>d) </a:t>
          </a:r>
          <a:r>
            <a:rPr lang="en-US" sz="2200" kern="1200" dirty="0" err="1"/>
            <a:t>Favours</a:t>
          </a:r>
          <a:r>
            <a:rPr lang="en-US" sz="2200" kern="1200" dirty="0"/>
            <a:t> infrastructure countries</a:t>
          </a:r>
        </a:p>
      </dsp:txBody>
      <dsp:txXfrm>
        <a:off x="2880558" y="2543243"/>
        <a:ext cx="5573703" cy="793992"/>
      </dsp:txXfrm>
    </dsp:sp>
    <dsp:sp modelId="{41DAB04F-B76E-41A3-BF92-19D36F058A9E}">
      <dsp:nvSpPr>
        <dsp:cNvPr id="0" name=""/>
        <dsp:cNvSpPr/>
      </dsp:nvSpPr>
      <dsp:spPr>
        <a:xfrm>
          <a:off x="2766445" y="3337236"/>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872949" y="3376936"/>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t>e) Can be used to freeze virtual currencies and virtual assets </a:t>
          </a:r>
        </a:p>
      </dsp:txBody>
      <dsp:txXfrm>
        <a:off x="2872949" y="3376936"/>
        <a:ext cx="5573703" cy="793992"/>
      </dsp:txXfrm>
    </dsp:sp>
    <dsp:sp modelId="{9B1E8AEA-2A8D-4500-8486-4DCED5C7B4CD}">
      <dsp:nvSpPr>
        <dsp:cNvPr id="0" name=""/>
        <dsp:cNvSpPr/>
      </dsp:nvSpPr>
      <dsp:spPr>
        <a:xfrm>
          <a:off x="2766445" y="4170929"/>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298CF68-F6D0-4A26-B99F-FB0058621F2E}">
      <dsp:nvSpPr>
        <dsp:cNvPr id="0" name=""/>
        <dsp:cNvSpPr/>
      </dsp:nvSpPr>
      <dsp:spPr>
        <a:xfrm>
          <a:off x="2872949" y="4210628"/>
          <a:ext cx="5573703"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b="1" kern="1200" dirty="0">
              <a:solidFill>
                <a:srgbClr val="FF0000"/>
              </a:solidFill>
            </a:rPr>
            <a:t>f) All of the above</a:t>
          </a:r>
        </a:p>
      </dsp:txBody>
      <dsp:txXfrm>
        <a:off x="2872949" y="4210628"/>
        <a:ext cx="5573703" cy="793992"/>
      </dsp:txXfrm>
    </dsp:sp>
    <dsp:sp modelId="{281B62DC-F992-4147-9B8F-04FD715E221E}">
      <dsp:nvSpPr>
        <dsp:cNvPr id="0" name=""/>
        <dsp:cNvSpPr/>
      </dsp:nvSpPr>
      <dsp:spPr>
        <a:xfrm>
          <a:off x="2766445" y="5004621"/>
          <a:ext cx="568020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10.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11.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8.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9.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xmlns=""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xmlns=""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xmlns=""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xmlns=""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xmlns=""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xmlns=""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14/10/2020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coe.int/en/web/cybercrime-staging/glacy"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www.coe.int/tcy" TargetMode="External"/><Relationship Id="rId2" Type="http://schemas.openxmlformats.org/officeDocument/2006/relationships/slide" Target="../slides/slide36.xml"/><Relationship Id="rId1" Type="http://schemas.openxmlformats.org/officeDocument/2006/relationships/notesMaster" Target="../notesMasters/notesMaster1.xml"/><Relationship Id="rId4" Type="http://schemas.openxmlformats.org/officeDocument/2006/relationships/hyperlink" Target="http://www.coe.int/en/web/cybercrime-staging/glacy" TargetMode="Externa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This session is 90 minutes in length</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a:t>
            </a:fld>
            <a:endParaRPr lang="en-GB"/>
          </a:p>
        </p:txBody>
      </p:sp>
    </p:spTree>
    <p:extLst>
      <p:ext uri="{BB962C8B-B14F-4D97-AF65-F5344CB8AC3E}">
        <p14:creationId xmlns:p14="http://schemas.microsoft.com/office/powerpoint/2010/main" val="35370136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latin typeface="+mn-lt"/>
                <a:ea typeface="MS PGothic" pitchFamily="34" charset="-128"/>
                <a:cs typeface="ＭＳ Ｐゴシック" charset="0"/>
              </a:rPr>
              <a:t>This slide shows the three-pronged approach adopted by the Council of Europe for its goal of “protecting you and your rights in cyberspace”. The trainer should explain each of these three goals:</a:t>
            </a:r>
          </a:p>
          <a:p>
            <a:pPr marL="228600" indent="-228600">
              <a:buAutoNum type="arabicPeriod"/>
            </a:pPr>
            <a:r>
              <a:rPr lang="en-GB" sz="1200" kern="1200" dirty="0" smtClean="0">
                <a:solidFill>
                  <a:schemeClr val="tx1"/>
                </a:solidFill>
                <a:latin typeface="+mn-lt"/>
                <a:ea typeface="MS PGothic" pitchFamily="34" charset="-128"/>
                <a:cs typeface="ＭＳ Ｐゴシック" charset="0"/>
              </a:rPr>
              <a:t>The first approach relates to the promotion of common standards for cybercrime legislation globally.  The trainer can explain that this is done through the Budapest Convention, which sets minimum standards that serve as guidance for countries to develop harmonised legislations that are consistent with international best practice. Due to the transnational nature of cybercrime, it is important that all jurisdictions adopt common standards to enable a unified approach to combatting cybercrime.</a:t>
            </a:r>
          </a:p>
          <a:p>
            <a:pPr marL="228600" indent="-228600">
              <a:buAutoNum type="arabicPeriod"/>
            </a:pPr>
            <a:endParaRPr lang="en-GB" sz="1200" kern="1200" dirty="0" smtClean="0">
              <a:solidFill>
                <a:schemeClr val="tx1"/>
              </a:solidFill>
              <a:latin typeface="+mn-lt"/>
              <a:ea typeface="MS PGothic" pitchFamily="34" charset="-128"/>
              <a:cs typeface="ＭＳ Ｐゴシック" charset="0"/>
            </a:endParaRPr>
          </a:p>
          <a:p>
            <a:pPr marL="228600" indent="-228600">
              <a:buAutoNum type="arabicPeriod"/>
            </a:pPr>
            <a:r>
              <a:rPr lang="en-GB" sz="1200" kern="1200" dirty="0" smtClean="0">
                <a:solidFill>
                  <a:schemeClr val="tx1"/>
                </a:solidFill>
                <a:latin typeface="+mn-lt"/>
                <a:ea typeface="MS PGothic" pitchFamily="34" charset="-128"/>
                <a:cs typeface="ＭＳ Ｐゴシック" charset="0"/>
              </a:rPr>
              <a:t>The second approach relates to follow up and assessments. This is led by the Cybercrime Convention Committee (T-CY), which plays an important role in assessing the effectiveness of the provisions of the Budapest Convention and working towards its improvement. The trainer can provide the examples the role played by T-CY in formulating the </a:t>
            </a:r>
            <a:r>
              <a:rPr lang="en-US" sz="1200" kern="1200" dirty="0" smtClean="0">
                <a:solidFill>
                  <a:schemeClr val="tx1"/>
                </a:solidFill>
                <a:latin typeface="+mn-lt"/>
                <a:ea typeface="MS PGothic" pitchFamily="34" charset="-128"/>
                <a:cs typeface="ＭＳ Ｐゴシック" charset="0"/>
              </a:rPr>
              <a:t>Additional Protocol to the Convention on Cybercrime, concerning the </a:t>
            </a:r>
            <a:r>
              <a:rPr lang="en-US" sz="1200" kern="1200" dirty="0" err="1" smtClean="0">
                <a:solidFill>
                  <a:schemeClr val="tx1"/>
                </a:solidFill>
                <a:latin typeface="+mn-lt"/>
                <a:ea typeface="MS PGothic" pitchFamily="34" charset="-128"/>
                <a:cs typeface="ＭＳ Ｐゴシック" charset="0"/>
              </a:rPr>
              <a:t>criminalisation</a:t>
            </a:r>
            <a:r>
              <a:rPr lang="en-US" sz="1200" kern="1200" dirty="0" smtClean="0">
                <a:solidFill>
                  <a:schemeClr val="tx1"/>
                </a:solidFill>
                <a:latin typeface="+mn-lt"/>
                <a:ea typeface="MS PGothic" pitchFamily="34" charset="-128"/>
                <a:cs typeface="ＭＳ Ｐゴシック" charset="0"/>
              </a:rPr>
              <a:t> of acts of a racist and xenophobic nature committed through computer systems, and also the ongoing work on the Second Additional Protocol on International </a:t>
            </a:r>
            <a:r>
              <a:rPr lang="en-US" sz="1200" kern="1200" dirty="0" err="1" smtClean="0">
                <a:solidFill>
                  <a:schemeClr val="tx1"/>
                </a:solidFill>
                <a:latin typeface="+mn-lt"/>
                <a:ea typeface="MS PGothic" pitchFamily="34" charset="-128"/>
                <a:cs typeface="ＭＳ Ｐゴシック" charset="0"/>
              </a:rPr>
              <a:t>Cooepration</a:t>
            </a:r>
            <a:r>
              <a:rPr lang="en-US" sz="1200" kern="1200" dirty="0" smtClean="0">
                <a:solidFill>
                  <a:schemeClr val="tx1"/>
                </a:solidFill>
                <a:latin typeface="+mn-lt"/>
                <a:ea typeface="MS PGothic" pitchFamily="34" charset="-128"/>
                <a:cs typeface="ＭＳ Ｐゴシック" charset="0"/>
              </a:rPr>
              <a:t>.  The trainer can also give the example of </a:t>
            </a:r>
            <a:r>
              <a:rPr lang="en-GB" sz="1200" kern="1200" dirty="0" smtClean="0">
                <a:solidFill>
                  <a:schemeClr val="tx1"/>
                </a:solidFill>
                <a:latin typeface="+mn-lt"/>
                <a:ea typeface="MS PGothic" pitchFamily="34" charset="-128"/>
                <a:cs typeface="ＭＳ Ｐゴシック" charset="0"/>
              </a:rPr>
              <a:t>various Guidance Notes which have been issued by the T-CY, namely: </a:t>
            </a:r>
          </a:p>
          <a:p>
            <a:pPr marL="1200150" lvl="1" indent="-457200" algn="just" eaLnBrk="1" hangingPunct="1">
              <a:buFont typeface="+mj-lt"/>
              <a:buAutoNum type="arabicPeriod"/>
              <a:defRPr/>
            </a:pPr>
            <a:r>
              <a:rPr lang="en-US" sz="1200" dirty="0" smtClean="0">
                <a:latin typeface="Verdana" panose="020B0604030504040204" pitchFamily="34" charset="0"/>
                <a:ea typeface="Verdana" panose="020B0604030504040204" pitchFamily="34" charset="0"/>
                <a:cs typeface="Verdana" panose="020B0604030504040204" pitchFamily="34" charset="0"/>
              </a:rPr>
              <a:t>Guidance Note # 1 on Computer system</a:t>
            </a:r>
          </a:p>
          <a:p>
            <a:pPr marL="1200150" lvl="1" indent="-457200" algn="just" eaLnBrk="1" hangingPunct="1">
              <a:buFont typeface="+mj-lt"/>
              <a:buAutoNum type="arabicPeriod"/>
              <a:defRPr/>
            </a:pPr>
            <a:r>
              <a:rPr lang="en-US" sz="1200" dirty="0" smtClean="0">
                <a:latin typeface="Verdana" panose="020B0604030504040204" pitchFamily="34" charset="0"/>
                <a:ea typeface="Verdana" panose="020B0604030504040204" pitchFamily="34" charset="0"/>
                <a:cs typeface="Verdana" panose="020B0604030504040204" pitchFamily="34" charset="0"/>
              </a:rPr>
              <a:t>Guidance Note # 2 on Botnets</a:t>
            </a:r>
          </a:p>
          <a:p>
            <a:pPr marL="1200150" lvl="1" indent="-457200" algn="just" eaLnBrk="1" hangingPunct="1">
              <a:buFont typeface="+mj-lt"/>
              <a:buAutoNum type="arabicPeriod"/>
              <a:defRPr/>
            </a:pPr>
            <a:r>
              <a:rPr lang="en-US" sz="1200" dirty="0" smtClean="0">
                <a:latin typeface="Verdana" panose="020B0604030504040204" pitchFamily="34" charset="0"/>
                <a:ea typeface="Verdana" panose="020B0604030504040204" pitchFamily="34" charset="0"/>
                <a:cs typeface="Verdana" panose="020B0604030504040204" pitchFamily="34" charset="0"/>
              </a:rPr>
              <a:t>Guidance Note # 3 on </a:t>
            </a:r>
            <a:r>
              <a:rPr lang="en-US" sz="1200" dirty="0" err="1" smtClean="0">
                <a:latin typeface="Verdana" panose="020B0604030504040204" pitchFamily="34" charset="0"/>
                <a:ea typeface="Verdana" panose="020B0604030504040204" pitchFamily="34" charset="0"/>
                <a:cs typeface="Verdana" panose="020B0604030504040204" pitchFamily="34" charset="0"/>
              </a:rPr>
              <a:t>Transborder</a:t>
            </a:r>
            <a:r>
              <a:rPr lang="en-US" sz="1200" dirty="0" smtClean="0">
                <a:latin typeface="Verdana" panose="020B0604030504040204" pitchFamily="34" charset="0"/>
                <a:ea typeface="Verdana" panose="020B0604030504040204" pitchFamily="34" charset="0"/>
                <a:cs typeface="Verdana" panose="020B0604030504040204" pitchFamily="34" charset="0"/>
              </a:rPr>
              <a:t> access</a:t>
            </a:r>
          </a:p>
          <a:p>
            <a:pPr marL="1200150" lvl="1" indent="-457200" algn="just" eaLnBrk="1" hangingPunct="1">
              <a:buFont typeface="+mj-lt"/>
              <a:buAutoNum type="arabicPeriod"/>
              <a:defRPr/>
            </a:pPr>
            <a:r>
              <a:rPr lang="en-US" sz="1200" dirty="0" smtClean="0">
                <a:latin typeface="Verdana" panose="020B0604030504040204" pitchFamily="34" charset="0"/>
                <a:ea typeface="Verdana" panose="020B0604030504040204" pitchFamily="34" charset="0"/>
                <a:cs typeface="Verdana" panose="020B0604030504040204" pitchFamily="34" charset="0"/>
              </a:rPr>
              <a:t>Guidance Note # 4 on Identity theft </a:t>
            </a:r>
          </a:p>
          <a:p>
            <a:pPr marL="1200150" lvl="1" indent="-457200" algn="just" eaLnBrk="1" hangingPunct="1">
              <a:buFont typeface="+mj-lt"/>
              <a:buAutoNum type="arabicPeriod"/>
              <a:defRPr/>
            </a:pPr>
            <a:r>
              <a:rPr lang="en-US" sz="1200" dirty="0" smtClean="0">
                <a:latin typeface="Verdana" panose="020B0604030504040204" pitchFamily="34" charset="0"/>
                <a:ea typeface="Verdana" panose="020B0604030504040204" pitchFamily="34" charset="0"/>
                <a:cs typeface="Verdana" panose="020B0604030504040204" pitchFamily="34" charset="0"/>
              </a:rPr>
              <a:t>Guidance Note # 5 on  DDOS attacks</a:t>
            </a:r>
          </a:p>
          <a:p>
            <a:pPr marL="1200150" lvl="1" indent="-457200" algn="just" eaLnBrk="1" hangingPunct="1">
              <a:buFont typeface="+mj-lt"/>
              <a:buAutoNum type="arabicPeriod"/>
              <a:defRPr/>
            </a:pPr>
            <a:r>
              <a:rPr lang="en-US" sz="1200" dirty="0" smtClean="0">
                <a:latin typeface="Verdana" panose="020B0604030504040204" pitchFamily="34" charset="0"/>
                <a:ea typeface="Verdana" panose="020B0604030504040204" pitchFamily="34" charset="0"/>
                <a:cs typeface="Verdana" panose="020B0604030504040204" pitchFamily="34" charset="0"/>
              </a:rPr>
              <a:t>Guidance Note # 6 on  Critical infrastructure attacks</a:t>
            </a:r>
          </a:p>
          <a:p>
            <a:pPr marL="1200150" lvl="1" indent="-457200" algn="just" eaLnBrk="1" hangingPunct="1">
              <a:buFont typeface="+mj-lt"/>
              <a:buAutoNum type="arabicPeriod"/>
              <a:defRPr/>
            </a:pPr>
            <a:r>
              <a:rPr lang="en-US" sz="1200" dirty="0" smtClean="0">
                <a:latin typeface="Verdana" panose="020B0604030504040204" pitchFamily="34" charset="0"/>
                <a:ea typeface="Verdana" panose="020B0604030504040204" pitchFamily="34" charset="0"/>
                <a:cs typeface="Verdana" panose="020B0604030504040204" pitchFamily="34" charset="0"/>
              </a:rPr>
              <a:t>Guidance Note # 7 on  Malware </a:t>
            </a:r>
          </a:p>
          <a:p>
            <a:pPr marL="1200150" lvl="1" indent="-457200" algn="just" eaLnBrk="1" hangingPunct="1">
              <a:buFont typeface="+mj-lt"/>
              <a:buAutoNum type="arabicPeriod"/>
              <a:defRPr/>
            </a:pPr>
            <a:r>
              <a:rPr lang="en-US" sz="1200" dirty="0" smtClean="0">
                <a:latin typeface="Verdana" panose="020B0604030504040204" pitchFamily="34" charset="0"/>
                <a:ea typeface="Verdana" panose="020B0604030504040204" pitchFamily="34" charset="0"/>
                <a:cs typeface="Verdana" panose="020B0604030504040204" pitchFamily="34" charset="0"/>
              </a:rPr>
              <a:t>Guidance Note # 8 on Spam</a:t>
            </a:r>
          </a:p>
          <a:p>
            <a:pPr marL="1200150" lvl="1" indent="-457200" algn="just" eaLnBrk="1" hangingPunct="1">
              <a:buFont typeface="+mj-lt"/>
              <a:buAutoNum type="arabicPeriod"/>
              <a:defRPr/>
            </a:pPr>
            <a:r>
              <a:rPr lang="en-US" sz="1200" dirty="0" smtClean="0">
                <a:latin typeface="Verdana" panose="020B0604030504040204" pitchFamily="34" charset="0"/>
                <a:ea typeface="Verdana" panose="020B0604030504040204" pitchFamily="34" charset="0"/>
                <a:cs typeface="Verdana" panose="020B0604030504040204" pitchFamily="34" charset="0"/>
              </a:rPr>
              <a:t>Guidance Note # 9 on Election Interference </a:t>
            </a:r>
          </a:p>
          <a:p>
            <a:pPr marL="1200150" lvl="1" indent="-457200" algn="just" eaLnBrk="1" hangingPunct="1">
              <a:buFont typeface="+mj-lt"/>
              <a:buAutoNum type="arabicPeriod"/>
              <a:defRPr/>
            </a:pPr>
            <a:r>
              <a:rPr lang="en-US" sz="1200" dirty="0" smtClean="0">
                <a:latin typeface="Verdana" panose="020B0604030504040204" pitchFamily="34" charset="0"/>
                <a:ea typeface="Verdana" panose="020B0604030504040204" pitchFamily="34" charset="0"/>
                <a:cs typeface="Verdana" panose="020B0604030504040204" pitchFamily="34" charset="0"/>
              </a:rPr>
              <a:t>Guidance Note # 10 on  Production orders for subscriber information</a:t>
            </a:r>
          </a:p>
          <a:p>
            <a:pPr marL="1200150" lvl="1" indent="-457200" algn="just" eaLnBrk="1" hangingPunct="1">
              <a:buFont typeface="+mj-lt"/>
              <a:buAutoNum type="arabicPeriod"/>
              <a:defRPr/>
            </a:pPr>
            <a:r>
              <a:rPr lang="en-US" sz="1200" dirty="0" smtClean="0">
                <a:latin typeface="Verdana" panose="020B0604030504040204" pitchFamily="34" charset="0"/>
                <a:ea typeface="Verdana" panose="020B0604030504040204" pitchFamily="34" charset="0"/>
                <a:cs typeface="Verdana" panose="020B0604030504040204" pitchFamily="34" charset="0"/>
              </a:rPr>
              <a:t>Guidance Note # 11 on Terrorism </a:t>
            </a:r>
            <a:endParaRPr lang="en-GB" sz="1200" kern="1200" dirty="0" smtClean="0">
              <a:solidFill>
                <a:schemeClr val="tx1"/>
              </a:solidFill>
              <a:latin typeface="+mn-lt"/>
              <a:ea typeface="MS PGothic" pitchFamily="34" charset="-128"/>
              <a:cs typeface="Verdana" panose="020B0604030504040204" pitchFamily="34" charset="0"/>
            </a:endParaRPr>
          </a:p>
          <a:p>
            <a:pPr marL="1200150" lvl="1" indent="-457200" algn="just" eaLnBrk="1" hangingPunct="1">
              <a:buFont typeface="+mj-lt"/>
              <a:buAutoNum type="arabicPeriod"/>
              <a:defRPr/>
            </a:pPr>
            <a:endParaRPr lang="en-GB" sz="1200" kern="1200" dirty="0" smtClean="0">
              <a:solidFill>
                <a:schemeClr val="tx1"/>
              </a:solidFill>
              <a:latin typeface="+mn-lt"/>
              <a:ea typeface="MS PGothic" pitchFamily="34" charset="-128"/>
              <a:cs typeface="Verdana" panose="020B0604030504040204" pitchFamily="34" charset="0"/>
            </a:endParaRPr>
          </a:p>
          <a:p>
            <a:pPr marL="742950" lvl="0" indent="-457200" algn="just" eaLnBrk="1" hangingPunct="1">
              <a:buFont typeface="+mj-lt"/>
              <a:buAutoNum type="arabicPeriod"/>
              <a:defRPr/>
            </a:pPr>
            <a:r>
              <a:rPr lang="en-GB" sz="1200" kern="1200" dirty="0" smtClean="0">
                <a:solidFill>
                  <a:schemeClr val="tx1"/>
                </a:solidFill>
                <a:latin typeface="+mn-lt"/>
                <a:ea typeface="MS PGothic" pitchFamily="34" charset="-128"/>
                <a:cs typeface="ＭＳ Ｐゴシック" charset="0"/>
              </a:rPr>
              <a:t>The third approach relates to capacity building. This is led by the Cybercrime Program Office (C-PROC) </a:t>
            </a:r>
            <a:r>
              <a:rPr lang="en-US" sz="1200" kern="1200" dirty="0" smtClean="0">
                <a:solidFill>
                  <a:schemeClr val="tx1"/>
                </a:solidFill>
                <a:latin typeface="+mn-lt"/>
                <a:ea typeface="MS PGothic" pitchFamily="34" charset="-128"/>
                <a:cs typeface="ＭＳ Ｐゴシック" charset="0"/>
              </a:rPr>
              <a:t>which is implemented through technical cooperation programs.  The trainer can move to the next slides, which describe the work of the C-PROC and its different programs. </a:t>
            </a:r>
            <a:endParaRPr lang="en-GB" sz="1200" kern="1200" dirty="0" smtClean="0">
              <a:solidFill>
                <a:schemeClr val="tx1"/>
              </a:solidFill>
              <a:latin typeface="+mn-lt"/>
              <a:ea typeface="MS PGothic" pitchFamily="34" charset="-128"/>
              <a:cs typeface="Verdana" panose="020B0604030504040204" pitchFamily="34" charset="0"/>
            </a:endParaRP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10</a:t>
            </a:fld>
            <a:endParaRPr lang="en-GB"/>
          </a:p>
        </p:txBody>
      </p:sp>
    </p:spTree>
    <p:extLst>
      <p:ext uri="{BB962C8B-B14F-4D97-AF65-F5344CB8AC3E}">
        <p14:creationId xmlns:p14="http://schemas.microsoft.com/office/powerpoint/2010/main" val="31387861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S PGothic" pitchFamily="34" charset="-128"/>
                <a:cs typeface="ＭＳ Ｐゴシック" charset="0"/>
              </a:rPr>
              <a:t>This slide provides information about the Cybercrime Program Office (C-PROC). This is the main body responsible for promoting the approach of the Council of Europe to support capacity building in terms of criminal justice capabilities on cybercrime and electronic evidence. </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11</a:t>
            </a:fld>
            <a:endParaRPr lang="en-GB"/>
          </a:p>
        </p:txBody>
      </p:sp>
    </p:spTree>
    <p:extLst>
      <p:ext uri="{BB962C8B-B14F-4D97-AF65-F5344CB8AC3E}">
        <p14:creationId xmlns:p14="http://schemas.microsoft.com/office/powerpoint/2010/main" val="16333649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latin typeface="+mn-lt"/>
                <a:ea typeface="MS PGothic" pitchFamily="34" charset="-128"/>
                <a:cs typeface="ＭＳ Ｐゴシック" charset="0"/>
              </a:rPr>
              <a:t>This slide lists different ongoing projects being run by the Cybercrime Program Office (C-PROC). The trainer can explain that since C-PROC became operational in April 2014, it has initiated a number of projects – many of which have been concluded. The trainer can explain that the current ongoing projects. The trainer may share details of the programmes listed on the slide:</a:t>
            </a:r>
          </a:p>
          <a:p>
            <a:endParaRPr lang="en-GB" sz="1200" kern="1200" dirty="0" smtClean="0">
              <a:solidFill>
                <a:schemeClr val="tx1"/>
              </a:solidFill>
              <a:latin typeface="+mn-lt"/>
              <a:ea typeface="MS PGothic" pitchFamily="34" charset="-128"/>
              <a:cs typeface="ＭＳ Ｐゴシック" charset="0"/>
            </a:endParaRPr>
          </a:p>
          <a:p>
            <a:r>
              <a:rPr lang="en-US" b="1" dirty="0" smtClean="0">
                <a:effectLst/>
                <a:latin typeface="Open Sans"/>
              </a:rPr>
              <a:t>GLACY+ </a:t>
            </a:r>
            <a:r>
              <a:rPr lang="en-US" dirty="0" smtClean="0">
                <a:effectLst/>
                <a:latin typeface="Open Sans"/>
              </a:rPr>
              <a:t>is a Joint project of the European Union (Instrument Contributing to Peace and Stability) and the Council of Europe.</a:t>
            </a:r>
          </a:p>
          <a:p>
            <a:r>
              <a:rPr lang="en-US" dirty="0" smtClean="0">
                <a:effectLst/>
                <a:latin typeface="Open Sans"/>
              </a:rPr>
              <a:t>GLACY+ is intended to extend the experience of the </a:t>
            </a:r>
            <a:r>
              <a:rPr lang="en-US" u="none" strike="noStrike" dirty="0" smtClean="0">
                <a:solidFill>
                  <a:srgbClr val="007BC8"/>
                </a:solidFill>
                <a:effectLst/>
                <a:latin typeface="Open Sans"/>
                <a:hlinkClick r:id="rId3"/>
              </a:rPr>
              <a:t>GLACY project</a:t>
            </a:r>
            <a:r>
              <a:rPr lang="en-US" dirty="0" smtClean="0">
                <a:effectLst/>
                <a:latin typeface="Open Sans"/>
              </a:rPr>
              <a:t> (2013 – 2016) and supports fifteen priority and hub countries in Africa, Asia-Pacific and Latin America and the Caribbean region – Benin, Burkina Faso, Cabo Verde, Chile, Costa Rica, Dominican Republic, Ghana, Mauritius, Morocco, Nigeria, Paraguay, Philippines, Senegal, Sri Lanka and Tonga. These countries may serve as hubs to share their experience within their respective regions.</a:t>
            </a:r>
          </a:p>
          <a:p>
            <a:r>
              <a:rPr lang="en-US" b="0" dirty="0" smtClean="0">
                <a:effectLst/>
                <a:latin typeface="Open Sans"/>
              </a:rPr>
              <a:t>Objectives:</a:t>
            </a:r>
          </a:p>
          <a:p>
            <a:r>
              <a:rPr lang="en-US" dirty="0" smtClean="0">
                <a:effectLst/>
                <a:latin typeface="Open Sans"/>
              </a:rPr>
              <a:t>To strengthen the capacities of States worldwide to apply legislation on cybercrime and electronic evidence and enhance their abilities for effective international cooperation in this area.</a:t>
            </a:r>
          </a:p>
          <a:p>
            <a:pPr>
              <a:buFont typeface="+mj-lt"/>
              <a:buAutoNum type="arabicPeriod"/>
            </a:pPr>
            <a:r>
              <a:rPr lang="en-US" dirty="0" smtClean="0">
                <a:effectLst/>
              </a:rPr>
              <a:t>To promote consistent cybercrime legislation, policies and strategies;</a:t>
            </a:r>
          </a:p>
          <a:p>
            <a:pPr>
              <a:buFont typeface="+mj-lt"/>
              <a:buAutoNum type="arabicPeriod"/>
            </a:pPr>
            <a:r>
              <a:rPr lang="en-US" dirty="0" smtClean="0">
                <a:effectLst/>
              </a:rPr>
              <a:t>To strengthen the capacity of police authorities to investigate cybercrime and engage in effective police-to-police cooperation with each other as well as with cybercrime units in Europe and other regions;</a:t>
            </a:r>
          </a:p>
          <a:p>
            <a:pPr>
              <a:buFont typeface="+mj-lt"/>
              <a:buAutoNum type="arabicPeriod"/>
            </a:pPr>
            <a:r>
              <a:rPr lang="en-US" dirty="0" smtClean="0">
                <a:effectLst/>
              </a:rPr>
              <a:t>To enable criminal justice authorities to apply legislation and prosecute and adjudicate cases of cybercrime and electronic evidence and engage in international cooperation.</a:t>
            </a:r>
          </a:p>
          <a:p>
            <a:r>
              <a:rPr lang="en-US" b="0" i="0" dirty="0" smtClean="0">
                <a:solidFill>
                  <a:srgbClr val="161616"/>
                </a:solidFill>
                <a:effectLst/>
                <a:latin typeface="Open Sans"/>
              </a:rPr>
              <a:t/>
            </a:r>
            <a:br>
              <a:rPr lang="en-US" b="0" i="0" dirty="0" smtClean="0">
                <a:solidFill>
                  <a:srgbClr val="161616"/>
                </a:solidFill>
                <a:effectLst/>
                <a:latin typeface="Open Sans"/>
              </a:rPr>
            </a:br>
            <a:r>
              <a:rPr lang="en-US" sz="1200" b="1" kern="1200" dirty="0" err="1" smtClean="0">
                <a:solidFill>
                  <a:schemeClr val="tx1"/>
                </a:solidFill>
                <a:latin typeface="+mn-lt"/>
                <a:ea typeface="MS PGothic" pitchFamily="34" charset="-128"/>
                <a:cs typeface="ＭＳ Ｐゴシック" charset="0"/>
              </a:rPr>
              <a:t>CyberEast</a:t>
            </a:r>
            <a:r>
              <a:rPr lang="en-US" sz="1200" b="1" kern="1200" dirty="0" smtClean="0">
                <a:solidFill>
                  <a:schemeClr val="tx1"/>
                </a:solidFill>
                <a:latin typeface="+mn-lt"/>
                <a:ea typeface="MS PGothic" pitchFamily="34" charset="-128"/>
                <a:cs typeface="ＭＳ Ｐゴシック" charset="0"/>
              </a:rPr>
              <a:t> </a:t>
            </a:r>
            <a:r>
              <a:rPr lang="en-US" sz="1200" kern="1200" dirty="0" smtClean="0">
                <a:solidFill>
                  <a:schemeClr val="tx1"/>
                </a:solidFill>
                <a:latin typeface="+mn-lt"/>
                <a:ea typeface="MS PGothic" pitchFamily="34" charset="-128"/>
                <a:cs typeface="ＭＳ Ｐゴシック" charset="0"/>
              </a:rPr>
              <a:t>is a joint project of the European Union and the Council of Europe, implemented in the Eastern Partnership region by the Council of Europe under the European </a:t>
            </a:r>
            <a:r>
              <a:rPr lang="en-US" sz="1200" kern="1200" dirty="0" err="1" smtClean="0">
                <a:solidFill>
                  <a:schemeClr val="tx1"/>
                </a:solidFill>
                <a:latin typeface="+mn-lt"/>
                <a:ea typeface="MS PGothic" pitchFamily="34" charset="-128"/>
                <a:cs typeface="ＭＳ Ｐゴシック" charset="0"/>
              </a:rPr>
              <a:t>Neighbourhood</a:t>
            </a:r>
            <a:r>
              <a:rPr lang="en-US" sz="1200" kern="1200" dirty="0" smtClean="0">
                <a:solidFill>
                  <a:schemeClr val="tx1"/>
                </a:solidFill>
                <a:latin typeface="+mn-lt"/>
                <a:ea typeface="MS PGothic" pitchFamily="34" charset="-128"/>
                <a:cs typeface="ＭＳ Ｐゴシック" charset="0"/>
              </a:rPr>
              <a:t> East Instrument (ENI). </a:t>
            </a:r>
          </a:p>
          <a:p>
            <a:r>
              <a:rPr lang="en-US" sz="1200" kern="1200" dirty="0" smtClean="0">
                <a:solidFill>
                  <a:schemeClr val="tx1"/>
                </a:solidFill>
                <a:latin typeface="+mn-lt"/>
                <a:ea typeface="MS PGothic" pitchFamily="34" charset="-128"/>
                <a:cs typeface="ＭＳ Ｐゴシック" charset="0"/>
              </a:rPr>
              <a:t>Participating countries: Armenia, Azerbaijan, Belarus, Georgia, Moldova and Ukraine. </a:t>
            </a:r>
          </a:p>
          <a:p>
            <a:r>
              <a:rPr lang="en-US" sz="1200" kern="1200" dirty="0" smtClean="0">
                <a:solidFill>
                  <a:schemeClr val="tx1"/>
                </a:solidFill>
                <a:latin typeface="+mn-lt"/>
                <a:ea typeface="MS PGothic" pitchFamily="34" charset="-128"/>
                <a:cs typeface="ＭＳ Ｐゴシック" charset="0"/>
              </a:rPr>
              <a:t>The project aims at adopting legislative and policy frameworks compliant to the Budapest Convention on Cybercrime and related instruments, reinforcing the capacities of judicial and law enforcement authorities and interagency cooperation, and increasing efficient international cooperation and trust on criminal justice, cybercrime and electronic evidence, including between service providers and law enforcement.</a:t>
            </a:r>
          </a:p>
          <a:p>
            <a:endParaRPr lang="en-US" sz="1200" kern="1200" dirty="0" smtClean="0">
              <a:solidFill>
                <a:schemeClr val="tx1"/>
              </a:solidFill>
              <a:latin typeface="+mn-lt"/>
              <a:ea typeface="MS PGothic" pitchFamily="34" charset="-128"/>
              <a:cs typeface="ＭＳ Ｐゴシック" charset="0"/>
            </a:endParaRPr>
          </a:p>
          <a:p>
            <a:r>
              <a:rPr lang="en-US" sz="1200" b="1" kern="1200" dirty="0" err="1" smtClean="0">
                <a:solidFill>
                  <a:schemeClr val="tx1"/>
                </a:solidFill>
                <a:latin typeface="+mn-lt"/>
                <a:ea typeface="MS PGothic" pitchFamily="34" charset="-128"/>
                <a:cs typeface="ＭＳ Ｐゴシック" charset="0"/>
              </a:rPr>
              <a:t>iPROCEEDS</a:t>
            </a:r>
            <a:r>
              <a:rPr lang="en-US" sz="1200" b="1" kern="1200" dirty="0" smtClean="0">
                <a:solidFill>
                  <a:schemeClr val="tx1"/>
                </a:solidFill>
                <a:latin typeface="+mn-lt"/>
                <a:ea typeface="MS PGothic" pitchFamily="34" charset="-128"/>
                <a:cs typeface="ＭＳ Ｐゴシック" charset="0"/>
              </a:rPr>
              <a:t> – 2: </a:t>
            </a:r>
            <a:r>
              <a:rPr lang="en-US" sz="1200" kern="1200" dirty="0" smtClean="0">
                <a:solidFill>
                  <a:schemeClr val="tx1"/>
                </a:solidFill>
                <a:latin typeface="+mn-lt"/>
                <a:ea typeface="MS PGothic" pitchFamily="34" charset="-128"/>
                <a:cs typeface="ＭＳ Ｐゴシック" charset="0"/>
              </a:rPr>
              <a:t>Cooperation on Cybercrime under the Instrument of Pre-accession Assistance (IPA) – is a Joint project of the European Union and the Council of Europe. Participating countries/areas: Albania, Bosnia and Herzegovina, Montenegro, North Macedonia, Serbia, Turkey and Kosovo* Objective: To further strengthen the capacity of authorities in project countries and areas to search, seize and confiscate cybercrime proceeds and prevent money laundering on the Internet and to secure electronic evidence. *This designation is without prejudice to positions on status, and is in line with UNSC 1244 and the ICJ Opinion on the Kosovo Declaration of Independence. </a:t>
            </a:r>
          </a:p>
          <a:p>
            <a:endParaRPr lang="en-US" sz="1200" kern="1200" dirty="0" smtClean="0">
              <a:solidFill>
                <a:schemeClr val="tx1"/>
              </a:solidFill>
              <a:latin typeface="+mn-lt"/>
              <a:ea typeface="MS PGothic" pitchFamily="34" charset="-128"/>
              <a:cs typeface="ＭＳ Ｐゴシック" charset="0"/>
            </a:endParaRPr>
          </a:p>
          <a:p>
            <a:r>
              <a:rPr lang="en-US" sz="1200" b="1" kern="1200" dirty="0" err="1" smtClean="0">
                <a:solidFill>
                  <a:schemeClr val="tx1"/>
                </a:solidFill>
                <a:latin typeface="+mn-lt"/>
                <a:ea typeface="MS PGothic" pitchFamily="34" charset="-128"/>
                <a:cs typeface="ＭＳ Ｐゴシック" charset="0"/>
              </a:rPr>
              <a:t>CyberSouth</a:t>
            </a:r>
            <a:r>
              <a:rPr lang="en-US" sz="1200" b="1" kern="1200" dirty="0" smtClean="0">
                <a:solidFill>
                  <a:schemeClr val="tx1"/>
                </a:solidFill>
                <a:latin typeface="+mn-lt"/>
                <a:ea typeface="MS PGothic" pitchFamily="34" charset="-128"/>
                <a:cs typeface="ＭＳ Ｐゴシック" charset="0"/>
              </a:rPr>
              <a:t> </a:t>
            </a:r>
            <a:r>
              <a:rPr lang="en-US" sz="1200" kern="1200" dirty="0" smtClean="0">
                <a:solidFill>
                  <a:schemeClr val="tx1"/>
                </a:solidFill>
                <a:latin typeface="+mn-lt"/>
                <a:ea typeface="MS PGothic" pitchFamily="34" charset="-128"/>
                <a:cs typeface="ＭＳ Ｐゴシック" charset="0"/>
              </a:rPr>
              <a:t>is a joint project of the European Union (European </a:t>
            </a:r>
            <a:r>
              <a:rPr lang="en-US" sz="1200" kern="1200" dirty="0" err="1" smtClean="0">
                <a:solidFill>
                  <a:schemeClr val="tx1"/>
                </a:solidFill>
                <a:latin typeface="+mn-lt"/>
                <a:ea typeface="MS PGothic" pitchFamily="34" charset="-128"/>
                <a:cs typeface="ＭＳ Ｐゴシック" charset="0"/>
              </a:rPr>
              <a:t>Neighbourhood</a:t>
            </a:r>
            <a:r>
              <a:rPr lang="en-US" sz="1200" kern="1200" dirty="0" smtClean="0">
                <a:solidFill>
                  <a:schemeClr val="tx1"/>
                </a:solidFill>
                <a:latin typeface="+mn-lt"/>
                <a:ea typeface="MS PGothic" pitchFamily="34" charset="-128"/>
                <a:cs typeface="ＭＳ Ｐゴシック" charset="0"/>
              </a:rPr>
              <a:t> Instrument) and the Council of Europe. </a:t>
            </a:r>
            <a:r>
              <a:rPr lang="en-US" sz="1200" kern="1200" dirty="0" err="1" smtClean="0">
                <a:solidFill>
                  <a:schemeClr val="tx1"/>
                </a:solidFill>
                <a:latin typeface="+mn-lt"/>
                <a:ea typeface="MS PGothic" pitchFamily="34" charset="-128"/>
                <a:cs typeface="ＭＳ Ｐゴシック" charset="0"/>
              </a:rPr>
              <a:t>CyberSouth</a:t>
            </a:r>
            <a:r>
              <a:rPr lang="en-US" sz="1200" kern="1200" dirty="0" smtClean="0">
                <a:solidFill>
                  <a:schemeClr val="tx1"/>
                </a:solidFill>
                <a:latin typeface="+mn-lt"/>
                <a:ea typeface="MS PGothic" pitchFamily="34" charset="-128"/>
                <a:cs typeface="ＭＳ Ｐゴシック" charset="0"/>
              </a:rPr>
              <a:t> aims to strengthen legislation and institutional capacities on cybercrime and electronic evidence in the region of the Southern </a:t>
            </a:r>
            <a:r>
              <a:rPr lang="en-US" sz="1200" kern="1200" dirty="0" err="1" smtClean="0">
                <a:solidFill>
                  <a:schemeClr val="tx1"/>
                </a:solidFill>
                <a:latin typeface="+mn-lt"/>
                <a:ea typeface="MS PGothic" pitchFamily="34" charset="-128"/>
                <a:cs typeface="ＭＳ Ｐゴシック" charset="0"/>
              </a:rPr>
              <a:t>Neighbourhood</a:t>
            </a:r>
            <a:r>
              <a:rPr lang="en-US" sz="1200" kern="1200" dirty="0" smtClean="0">
                <a:solidFill>
                  <a:schemeClr val="tx1"/>
                </a:solidFill>
                <a:latin typeface="+mn-lt"/>
                <a:ea typeface="MS PGothic" pitchFamily="34" charset="-128"/>
                <a:cs typeface="ＭＳ Ｐゴシック" charset="0"/>
              </a:rPr>
              <a:t> in line with human rights and rule of law requirements. </a:t>
            </a:r>
          </a:p>
          <a:p>
            <a:r>
              <a:rPr lang="en-US" sz="1200" kern="1200" dirty="0" smtClean="0">
                <a:solidFill>
                  <a:schemeClr val="tx1"/>
                </a:solidFill>
                <a:latin typeface="+mn-lt"/>
                <a:ea typeface="MS PGothic" pitchFamily="34" charset="-128"/>
                <a:cs typeface="ＭＳ Ｐゴシック" charset="0"/>
              </a:rPr>
              <a:t>Project area: Southern </a:t>
            </a:r>
            <a:r>
              <a:rPr lang="en-US" sz="1200" kern="1200" dirty="0" err="1" smtClean="0">
                <a:solidFill>
                  <a:schemeClr val="tx1"/>
                </a:solidFill>
                <a:latin typeface="+mn-lt"/>
                <a:ea typeface="MS PGothic" pitchFamily="34" charset="-128"/>
                <a:cs typeface="ＭＳ Ｐゴシック" charset="0"/>
              </a:rPr>
              <a:t>Neighbourhood</a:t>
            </a:r>
            <a:r>
              <a:rPr lang="en-US" sz="1200" kern="1200" dirty="0" smtClean="0">
                <a:solidFill>
                  <a:schemeClr val="tx1"/>
                </a:solidFill>
                <a:latin typeface="+mn-lt"/>
                <a:ea typeface="MS PGothic" pitchFamily="34" charset="-128"/>
                <a:cs typeface="ＭＳ Ｐゴシック" charset="0"/>
              </a:rPr>
              <a:t> region </a:t>
            </a:r>
          </a:p>
          <a:p>
            <a:r>
              <a:rPr lang="en-US" sz="1200" kern="1200" dirty="0" smtClean="0">
                <a:solidFill>
                  <a:schemeClr val="tx1"/>
                </a:solidFill>
                <a:latin typeface="+mn-lt"/>
                <a:ea typeface="MS PGothic" pitchFamily="34" charset="-128"/>
                <a:cs typeface="ＭＳ Ｐゴシック" charset="0"/>
              </a:rPr>
              <a:t>Initial priority areas: Algeria, Jordan, Lebanon, Morocco and Tunisia </a:t>
            </a:r>
          </a:p>
          <a:p>
            <a:r>
              <a:rPr lang="en-US" sz="1200" kern="1200" dirty="0" smtClean="0">
                <a:solidFill>
                  <a:schemeClr val="tx1"/>
                </a:solidFill>
                <a:latin typeface="+mn-lt"/>
                <a:ea typeface="MS PGothic" pitchFamily="34" charset="-128"/>
                <a:cs typeface="ＭＳ Ｐゴシック" charset="0"/>
              </a:rPr>
              <a:t>Objectives: </a:t>
            </a:r>
          </a:p>
          <a:p>
            <a:pPr marL="228600" indent="-228600">
              <a:buAutoNum type="arabicPeriod"/>
            </a:pPr>
            <a:r>
              <a:rPr lang="en-US" sz="1200" kern="1200" dirty="0" smtClean="0">
                <a:solidFill>
                  <a:schemeClr val="tx1"/>
                </a:solidFill>
                <a:latin typeface="+mn-lt"/>
                <a:ea typeface="MS PGothic" pitchFamily="34" charset="-128"/>
                <a:cs typeface="ＭＳ Ｐゴシック" charset="0"/>
              </a:rPr>
              <a:t>Legislation </a:t>
            </a:r>
          </a:p>
          <a:p>
            <a:pPr marL="228600" indent="-228600">
              <a:buAutoNum type="arabicPeriod"/>
            </a:pPr>
            <a:r>
              <a:rPr lang="en-US" sz="1200" kern="1200" dirty="0" err="1" smtClean="0">
                <a:solidFill>
                  <a:schemeClr val="tx1"/>
                </a:solidFill>
                <a:latin typeface="+mn-lt"/>
                <a:ea typeface="MS PGothic" pitchFamily="34" charset="-128"/>
                <a:cs typeface="ＭＳ Ｐゴシック" charset="0"/>
              </a:rPr>
              <a:t>Specialised</a:t>
            </a:r>
            <a:r>
              <a:rPr lang="en-US" sz="1200" kern="1200" dirty="0" smtClean="0">
                <a:solidFill>
                  <a:schemeClr val="tx1"/>
                </a:solidFill>
                <a:latin typeface="+mn-lt"/>
                <a:ea typeface="MS PGothic" pitchFamily="34" charset="-128"/>
                <a:cs typeface="ＭＳ Ｐゴシック" charset="0"/>
              </a:rPr>
              <a:t> services and interagency as well as public/private cooperation </a:t>
            </a:r>
          </a:p>
          <a:p>
            <a:pPr marL="228600" indent="-228600">
              <a:buAutoNum type="arabicPeriod"/>
            </a:pPr>
            <a:r>
              <a:rPr lang="en-US" sz="1200" kern="1200" dirty="0" smtClean="0">
                <a:solidFill>
                  <a:schemeClr val="tx1"/>
                </a:solidFill>
                <a:latin typeface="+mn-lt"/>
                <a:ea typeface="MS PGothic" pitchFamily="34" charset="-128"/>
                <a:cs typeface="ＭＳ Ｐゴシック" charset="0"/>
              </a:rPr>
              <a:t>Judicial training </a:t>
            </a:r>
          </a:p>
          <a:p>
            <a:pPr marL="228600" indent="-228600">
              <a:buAutoNum type="arabicPeriod"/>
            </a:pPr>
            <a:r>
              <a:rPr lang="en-US" sz="1200" kern="1200" dirty="0" smtClean="0">
                <a:solidFill>
                  <a:schemeClr val="tx1"/>
                </a:solidFill>
                <a:latin typeface="+mn-lt"/>
                <a:ea typeface="MS PGothic" pitchFamily="34" charset="-128"/>
                <a:cs typeface="ＭＳ Ｐゴシック" charset="0"/>
              </a:rPr>
              <a:t>International cooperation </a:t>
            </a:r>
          </a:p>
          <a:p>
            <a:pPr marL="228600" indent="-228600">
              <a:buAutoNum type="arabicPeriod"/>
            </a:pPr>
            <a:r>
              <a:rPr lang="en-US" sz="1200" kern="1200" dirty="0" smtClean="0">
                <a:solidFill>
                  <a:schemeClr val="tx1"/>
                </a:solidFill>
                <a:latin typeface="+mn-lt"/>
                <a:ea typeface="MS PGothic" pitchFamily="34" charset="-128"/>
                <a:cs typeface="ＭＳ Ｐゴシック" charset="0"/>
              </a:rPr>
              <a:t>Strategic priorities on cybercrime and electronic evidence</a:t>
            </a:r>
          </a:p>
          <a:p>
            <a:pPr marL="228600" indent="-228600">
              <a:buAutoNum type="arabicPeriod"/>
            </a:pPr>
            <a:endParaRPr lang="en-US" sz="1200" kern="1200" dirty="0" smtClean="0">
              <a:solidFill>
                <a:schemeClr val="tx1"/>
              </a:solidFill>
              <a:latin typeface="+mn-lt"/>
              <a:ea typeface="MS PGothic" pitchFamily="34" charset="-128"/>
              <a:cs typeface="ＭＳ Ｐゴシック" charset="0"/>
            </a:endParaRPr>
          </a:p>
          <a:p>
            <a:pPr marL="0" indent="0">
              <a:buNone/>
            </a:pPr>
            <a:r>
              <a:rPr lang="en-US" sz="1200" b="1" kern="1200" dirty="0" smtClean="0">
                <a:solidFill>
                  <a:schemeClr val="tx1"/>
                </a:solidFill>
                <a:latin typeface="+mn-lt"/>
                <a:ea typeface="MS PGothic" pitchFamily="34" charset="-128"/>
                <a:cs typeface="ＭＳ Ｐゴシック" charset="0"/>
              </a:rPr>
              <a:t>End Online Child Sexual Exploitation and </a:t>
            </a:r>
            <a:r>
              <a:rPr lang="en-US" sz="1200" b="1" kern="1200" dirty="0" err="1" smtClean="0">
                <a:solidFill>
                  <a:schemeClr val="tx1"/>
                </a:solidFill>
                <a:latin typeface="+mn-lt"/>
                <a:ea typeface="MS PGothic" pitchFamily="34" charset="-128"/>
                <a:cs typeface="ＭＳ Ｐゴシック" charset="0"/>
              </a:rPr>
              <a:t>Abuse@Europe</a:t>
            </a:r>
            <a:r>
              <a:rPr lang="en-US" sz="1200" b="1" kern="1200" dirty="0" smtClean="0">
                <a:solidFill>
                  <a:schemeClr val="tx1"/>
                </a:solidFill>
                <a:latin typeface="+mn-lt"/>
                <a:ea typeface="MS PGothic" pitchFamily="34" charset="-128"/>
                <a:cs typeface="ＭＳ Ｐゴシック" charset="0"/>
              </a:rPr>
              <a:t> (</a:t>
            </a:r>
            <a:r>
              <a:rPr lang="en-US" sz="1200" b="1" kern="1200" dirty="0" err="1" smtClean="0">
                <a:solidFill>
                  <a:schemeClr val="tx1"/>
                </a:solidFill>
                <a:latin typeface="+mn-lt"/>
                <a:ea typeface="MS PGothic" pitchFamily="34" charset="-128"/>
                <a:cs typeface="ＭＳ Ｐゴシック" charset="0"/>
              </a:rPr>
              <a:t>EndOCSEA@Europe</a:t>
            </a:r>
            <a:r>
              <a:rPr lang="en-US" sz="1200" b="1" kern="1200" dirty="0" smtClean="0">
                <a:solidFill>
                  <a:schemeClr val="tx1"/>
                </a:solidFill>
                <a:latin typeface="+mn-lt"/>
                <a:ea typeface="MS PGothic" pitchFamily="34" charset="-128"/>
                <a:cs typeface="ＭＳ Ｐゴシック" charset="0"/>
              </a:rPr>
              <a:t>) </a:t>
            </a:r>
            <a:r>
              <a:rPr lang="en-US" sz="1200" b="0" kern="1200" dirty="0" smtClean="0">
                <a:solidFill>
                  <a:schemeClr val="tx1"/>
                </a:solidFill>
                <a:latin typeface="+mn-lt"/>
                <a:ea typeface="MS PGothic" pitchFamily="34" charset="-128"/>
                <a:cs typeface="ＭＳ Ｐゴシック" charset="0"/>
              </a:rPr>
              <a:t>is implemented by the Children’s Rights Division of the Council of Europe, in co-operation with the Cybercrime Office (C-PROC) in Bucharest, Romania.  </a:t>
            </a:r>
          </a:p>
          <a:p>
            <a:pPr marL="0" indent="0">
              <a:buNone/>
            </a:pPr>
            <a:r>
              <a:rPr lang="en-US" sz="1200" b="0" kern="1200" dirty="0" smtClean="0">
                <a:solidFill>
                  <a:schemeClr val="tx1"/>
                </a:solidFill>
                <a:latin typeface="+mn-lt"/>
                <a:ea typeface="MS PGothic" pitchFamily="34" charset="-128"/>
                <a:cs typeface="ＭＳ Ｐゴシック" charset="0"/>
              </a:rPr>
              <a:t>Objective: </a:t>
            </a:r>
          </a:p>
          <a:p>
            <a:pPr marL="0" indent="0">
              <a:buNone/>
            </a:pPr>
            <a:r>
              <a:rPr lang="en-US" sz="1200" b="0" kern="1200" dirty="0" smtClean="0">
                <a:solidFill>
                  <a:schemeClr val="tx1"/>
                </a:solidFill>
                <a:latin typeface="+mn-lt"/>
                <a:ea typeface="MS PGothic" pitchFamily="34" charset="-128"/>
                <a:cs typeface="ＭＳ Ｐゴシック" charset="0"/>
              </a:rPr>
              <a:t>The primary objective of this project is to ensure that the rights of children are protected through effective multi-national, interdisciplinary and cross-sectorial cooperation and child-friendly measures to prevent and combat child sexual exploitation and abuse facilitated by ICTs (OCSEA) at pan-European level. </a:t>
            </a:r>
          </a:p>
          <a:p>
            <a:pPr marL="0" indent="0">
              <a:buNone/>
            </a:pPr>
            <a:r>
              <a:rPr lang="en-US" sz="1200" b="0" kern="1200" dirty="0" smtClean="0">
                <a:solidFill>
                  <a:schemeClr val="tx1"/>
                </a:solidFill>
                <a:latin typeface="+mn-lt"/>
                <a:ea typeface="MS PGothic" pitchFamily="34" charset="-128"/>
                <a:cs typeface="ＭＳ Ｐゴシック" charset="0"/>
              </a:rPr>
              <a:t>The project includes 3 mutually reinforcing components, each aimed at: </a:t>
            </a:r>
          </a:p>
          <a:p>
            <a:pPr marL="228600" indent="-228600">
              <a:buAutoNum type="arabicPeriod"/>
            </a:pPr>
            <a:r>
              <a:rPr lang="en-US" sz="1200" b="0" kern="1200" dirty="0" smtClean="0">
                <a:solidFill>
                  <a:schemeClr val="tx1"/>
                </a:solidFill>
                <a:latin typeface="+mn-lt"/>
                <a:ea typeface="MS PGothic" pitchFamily="34" charset="-128"/>
                <a:cs typeface="ＭＳ Ｐゴシック" charset="0"/>
              </a:rPr>
              <a:t>setting up enabling environments for cross-sector, multidisciplinary collaboration at national and regional levels, through strengthening national governance structures and conducting situation analysis of OCSEA risks and responses in national and pan-European  contexts;</a:t>
            </a:r>
          </a:p>
          <a:p>
            <a:pPr marL="228600" indent="-228600">
              <a:buAutoNum type="arabicPeriod"/>
            </a:pPr>
            <a:r>
              <a:rPr lang="en-US" sz="1200" b="0" kern="1200" dirty="0" smtClean="0">
                <a:solidFill>
                  <a:schemeClr val="tx1"/>
                </a:solidFill>
                <a:latin typeface="+mn-lt"/>
                <a:ea typeface="MS PGothic" pitchFamily="34" charset="-128"/>
                <a:cs typeface="ＭＳ Ｐゴシック" charset="0"/>
              </a:rPr>
              <a:t>supporting legislative and procedural reforms, training and improved capacities of law enforcement officials, judiciary and prosecutors and promoting multi-disciplinary interagency cooperation for end-to-end support for victims; </a:t>
            </a:r>
          </a:p>
          <a:p>
            <a:pPr marL="228600" indent="-228600">
              <a:buAutoNum type="arabicPeriod"/>
            </a:pPr>
            <a:r>
              <a:rPr lang="en-US" sz="1200" b="0" kern="1200" dirty="0" smtClean="0">
                <a:solidFill>
                  <a:schemeClr val="tx1"/>
                </a:solidFill>
                <a:latin typeface="+mn-lt"/>
                <a:ea typeface="MS PGothic" pitchFamily="34" charset="-128"/>
                <a:cs typeface="ＭＳ Ｐゴシック" charset="0"/>
              </a:rPr>
              <a:t>addressing societal capabilities with emphasis on awareness-raising, education of  key targets groups and empowerment of children.</a:t>
            </a:r>
          </a:p>
          <a:p>
            <a:pPr marL="0" indent="0">
              <a:buNone/>
            </a:pPr>
            <a:r>
              <a:rPr lang="en-US" sz="1200" b="0" kern="1200" dirty="0" smtClean="0">
                <a:solidFill>
                  <a:schemeClr val="tx1"/>
                </a:solidFill>
                <a:latin typeface="+mn-lt"/>
                <a:ea typeface="MS PGothic" pitchFamily="34" charset="-128"/>
                <a:cs typeface="ＭＳ Ｐゴシック" charset="0"/>
              </a:rPr>
              <a:t>This project, which  is implemented in the framework  of the  Council of Europe Strategy for the Rights of the Child (2016-2021), will support the implementation of relevant international and European standards, in particular the Council of Europe Convention on the Protection of Children against Sexual Exploitation and Sexual Abuse (Lanzarote Convention), and 8 of the capabilities identified in the </a:t>
            </a:r>
            <a:r>
              <a:rPr lang="en-US" sz="1200" b="0" kern="1200" dirty="0" err="1" smtClean="0">
                <a:solidFill>
                  <a:schemeClr val="tx1"/>
                </a:solidFill>
                <a:latin typeface="+mn-lt"/>
                <a:ea typeface="MS PGothic" pitchFamily="34" charset="-128"/>
                <a:cs typeface="ＭＳ Ｐゴシック" charset="0"/>
              </a:rPr>
              <a:t>WePROTECT</a:t>
            </a:r>
            <a:r>
              <a:rPr lang="en-US" sz="1200" b="0" kern="1200" dirty="0" smtClean="0">
                <a:solidFill>
                  <a:schemeClr val="tx1"/>
                </a:solidFill>
                <a:latin typeface="+mn-lt"/>
                <a:ea typeface="MS PGothic" pitchFamily="34" charset="-128"/>
                <a:cs typeface="ＭＳ Ｐゴシック" charset="0"/>
              </a:rPr>
              <a:t> Model National Response.</a:t>
            </a:r>
          </a:p>
          <a:p>
            <a:pPr marL="0" indent="0">
              <a:buNone/>
            </a:pPr>
            <a:r>
              <a:rPr lang="en-US" sz="1200" b="0" kern="1200" dirty="0" smtClean="0">
                <a:solidFill>
                  <a:schemeClr val="tx1"/>
                </a:solidFill>
                <a:latin typeface="+mn-lt"/>
                <a:ea typeface="MS PGothic" pitchFamily="34" charset="-128"/>
                <a:cs typeface="ＭＳ Ｐゴシック" charset="0"/>
              </a:rPr>
              <a:t>Beneficiaries: </a:t>
            </a:r>
          </a:p>
          <a:p>
            <a:pPr marL="0" indent="0">
              <a:buNone/>
            </a:pPr>
            <a:r>
              <a:rPr lang="en-US" sz="1200" b="0" kern="1200" dirty="0" smtClean="0">
                <a:solidFill>
                  <a:schemeClr val="tx1"/>
                </a:solidFill>
                <a:latin typeface="+mn-lt"/>
                <a:ea typeface="MS PGothic" pitchFamily="34" charset="-128"/>
                <a:cs typeface="ＭＳ Ｐゴシック" charset="0"/>
              </a:rPr>
              <a:t>All 47 member states of the Council of Europe, especially Albania, Armenia, Azerbaijan, Bosnia and Herzegovina, Georgia, Republic of Moldova, Montenegro, Serbia, Turkey, Ukraine</a:t>
            </a:r>
          </a:p>
          <a:p>
            <a:pPr marL="0" indent="0">
              <a:buNone/>
            </a:pPr>
            <a:endParaRPr lang="en-US" sz="1200" b="1" kern="1200" dirty="0" smtClean="0">
              <a:solidFill>
                <a:schemeClr val="tx1"/>
              </a:solidFill>
              <a:latin typeface="+mn-lt"/>
              <a:ea typeface="MS PGothic" pitchFamily="34" charset="-128"/>
              <a:cs typeface="ＭＳ Ｐゴシック" charset="0"/>
            </a:endParaRPr>
          </a:p>
          <a:p>
            <a:pPr marL="0" indent="0">
              <a:buNone/>
            </a:pPr>
            <a:endParaRPr lang="en-US" sz="1200" b="1" kern="1200" dirty="0" smtClean="0">
              <a:solidFill>
                <a:schemeClr val="tx1"/>
              </a:solidFill>
              <a:latin typeface="+mn-lt"/>
              <a:ea typeface="MS PGothic" pitchFamily="34" charset="-128"/>
              <a:cs typeface="ＭＳ Ｐゴシック" charset="0"/>
            </a:endParaRPr>
          </a:p>
          <a:p>
            <a:pPr marL="0" indent="0">
              <a:buNone/>
            </a:pPr>
            <a:r>
              <a:rPr lang="en-US" sz="1200" b="1" kern="1200" dirty="0" err="1" smtClean="0">
                <a:solidFill>
                  <a:schemeClr val="tx1"/>
                </a:solidFill>
                <a:latin typeface="+mn-lt"/>
                <a:ea typeface="MS PGothic" pitchFamily="34" charset="-128"/>
                <a:cs typeface="ＭＳ Ｐゴシック" charset="0"/>
              </a:rPr>
              <a:t>Cybercrime@Octopus</a:t>
            </a:r>
            <a:r>
              <a:rPr lang="en-US" sz="1200" b="1" kern="1200" dirty="0" smtClean="0">
                <a:solidFill>
                  <a:schemeClr val="tx1"/>
                </a:solidFill>
                <a:latin typeface="+mn-lt"/>
                <a:ea typeface="MS PGothic" pitchFamily="34" charset="-128"/>
                <a:cs typeface="ＭＳ Ｐゴシック" charset="0"/>
              </a:rPr>
              <a:t> </a:t>
            </a:r>
            <a:r>
              <a:rPr lang="en-US" sz="1200" kern="1200" dirty="0" smtClean="0">
                <a:solidFill>
                  <a:schemeClr val="tx1"/>
                </a:solidFill>
                <a:latin typeface="+mn-lt"/>
                <a:ea typeface="MS PGothic" pitchFamily="34" charset="-128"/>
                <a:cs typeface="ＭＳ Ｐゴシック" charset="0"/>
              </a:rPr>
              <a:t>is a Council of Europe project based on voluntary contributions aimed at assisting countries worldwide to implement the Budapest Convention on Cybercrime and strengthen data protection and rule of law safeguards </a:t>
            </a:r>
          </a:p>
          <a:p>
            <a:pPr marL="0" indent="0">
              <a:buNone/>
            </a:pPr>
            <a:r>
              <a:rPr lang="en-US" sz="1200" kern="1200" dirty="0" smtClean="0">
                <a:solidFill>
                  <a:schemeClr val="tx1"/>
                </a:solidFill>
                <a:latin typeface="+mn-lt"/>
                <a:ea typeface="MS PGothic" pitchFamily="34" charset="-128"/>
                <a:cs typeface="ＭＳ Ｐゴシック" charset="0"/>
              </a:rPr>
              <a:t>Results are expected in the following areas: </a:t>
            </a:r>
          </a:p>
          <a:p>
            <a:pPr marL="228600" indent="-228600">
              <a:buAutoNum type="arabicPeriod"/>
            </a:pPr>
            <a:r>
              <a:rPr lang="en-US" sz="1200" kern="1200" dirty="0" smtClean="0">
                <a:solidFill>
                  <a:schemeClr val="tx1"/>
                </a:solidFill>
                <a:latin typeface="+mn-lt"/>
                <a:ea typeface="MS PGothic" pitchFamily="34" charset="-128"/>
                <a:cs typeface="ＭＳ Ｐゴシック" charset="0"/>
              </a:rPr>
              <a:t>To ensure the </a:t>
            </a:r>
            <a:r>
              <a:rPr lang="en-US" sz="1200" kern="1200" dirty="0" err="1" smtClean="0">
                <a:solidFill>
                  <a:schemeClr val="tx1"/>
                </a:solidFill>
                <a:latin typeface="+mn-lt"/>
                <a:ea typeface="MS PGothic" pitchFamily="34" charset="-128"/>
                <a:cs typeface="ＭＳ Ｐゴシック" charset="0"/>
              </a:rPr>
              <a:t>organisation</a:t>
            </a:r>
            <a:r>
              <a:rPr lang="en-US" sz="1200" kern="1200" dirty="0" smtClean="0">
                <a:solidFill>
                  <a:schemeClr val="tx1"/>
                </a:solidFill>
                <a:latin typeface="+mn-lt"/>
                <a:ea typeface="MS PGothic" pitchFamily="34" charset="-128"/>
                <a:cs typeface="ＭＳ Ｐゴシック" charset="0"/>
              </a:rPr>
              <a:t> of the annual Octopus conferences</a:t>
            </a:r>
          </a:p>
          <a:p>
            <a:pPr marL="228600" indent="-228600">
              <a:buAutoNum type="arabicPeriod"/>
            </a:pPr>
            <a:r>
              <a:rPr lang="en-US" sz="1200" kern="1200" dirty="0" smtClean="0">
                <a:solidFill>
                  <a:schemeClr val="tx1"/>
                </a:solidFill>
                <a:latin typeface="+mn-lt"/>
                <a:ea typeface="MS PGothic" pitchFamily="34" charset="-128"/>
                <a:cs typeface="ＭＳ Ｐゴシック" charset="0"/>
              </a:rPr>
              <a:t>To co-fund and support the functioning of the Cybercrime Convention Committee with its enlarged membership, functions and number of meetings</a:t>
            </a:r>
          </a:p>
          <a:p>
            <a:pPr marL="228600" indent="-228600">
              <a:buAutoNum type="arabicPeriod"/>
            </a:pPr>
            <a:r>
              <a:rPr lang="en-US" sz="1200" kern="1200" dirty="0" smtClean="0">
                <a:solidFill>
                  <a:schemeClr val="tx1"/>
                </a:solidFill>
                <a:latin typeface="+mn-lt"/>
                <a:ea typeface="MS PGothic" pitchFamily="34" charset="-128"/>
                <a:cs typeface="ＭＳ Ｐゴシック" charset="0"/>
              </a:rPr>
              <a:t>To provide advice and other assistance to countries which are prepared to implement the Budapest Convention and related instruments on data protection and the protection of children. </a:t>
            </a:r>
          </a:p>
          <a:p>
            <a:pPr marL="0" indent="0">
              <a:buNone/>
            </a:pPr>
            <a:r>
              <a:rPr lang="en-US" sz="1200" kern="1200" dirty="0" smtClean="0">
                <a:solidFill>
                  <a:schemeClr val="tx1"/>
                </a:solidFill>
                <a:latin typeface="+mn-lt"/>
                <a:ea typeface="MS PGothic" pitchFamily="34" charset="-128"/>
                <a:cs typeface="ＭＳ Ｐゴシック" charset="0"/>
              </a:rPr>
              <a:t>Duration of the project: 1 January 2014 – 31 December 2020.</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12</a:t>
            </a:fld>
            <a:endParaRPr lang="en-GB"/>
          </a:p>
        </p:txBody>
      </p:sp>
    </p:spTree>
    <p:extLst>
      <p:ext uri="{BB962C8B-B14F-4D97-AF65-F5344CB8AC3E}">
        <p14:creationId xmlns:p14="http://schemas.microsoft.com/office/powerpoint/2010/main" val="32009199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This is the introductory slide for the second part of the session. The trainer should explain that this part will explain fundamental elements of a cybercrime treaty. After listing the different elements that are necessary for an effective cybercrime treaty, the slides compare the Budapest Convention with other regional treaties to demonstrate that the Budapest Convention is the most effective treaty with respect to cybercrime.</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13</a:t>
            </a:fld>
            <a:endParaRPr lang="en-GB"/>
          </a:p>
        </p:txBody>
      </p:sp>
    </p:spTree>
    <p:extLst>
      <p:ext uri="{BB962C8B-B14F-4D97-AF65-F5344CB8AC3E}">
        <p14:creationId xmlns:p14="http://schemas.microsoft.com/office/powerpoint/2010/main" val="13392947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latin typeface="+mn-lt"/>
                <a:ea typeface="MS PGothic" pitchFamily="34" charset="-128"/>
                <a:cs typeface="ＭＳ Ｐゴシック" charset="0"/>
              </a:rPr>
              <a:t>This slide seeks to provide information on the international landscape with respect to cybercrime and international cooperation. The slide shows the following logos::</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United Nations / United Nations Office on Drugs and Crime (United Nations Convention against Transnational Organized Crime, United Nations Convention against Corruption) </a:t>
            </a:r>
          </a:p>
          <a:p>
            <a:pPr marL="228600" indent="-228600">
              <a:buAutoNum type="arabicPeriod"/>
            </a:pPr>
            <a:r>
              <a:rPr lang="en-GB" sz="1200" kern="1200" dirty="0" smtClean="0">
                <a:solidFill>
                  <a:schemeClr val="tx1"/>
                </a:solidFill>
                <a:latin typeface="+mn-lt"/>
                <a:ea typeface="MS PGothic" pitchFamily="34" charset="-128"/>
                <a:cs typeface="ＭＳ Ｐゴシック" charset="0"/>
              </a:rPr>
              <a:t>Shanghai Cooperation Organisation (</a:t>
            </a:r>
            <a:r>
              <a:rPr lang="en-US" sz="1200" kern="1200" dirty="0" smtClean="0">
                <a:solidFill>
                  <a:schemeClr val="tx1"/>
                </a:solidFill>
                <a:latin typeface="+mn-lt"/>
                <a:ea typeface="MS PGothic" pitchFamily="34" charset="-128"/>
                <a:cs typeface="ＭＳ Ｐゴシック" charset="0"/>
              </a:rPr>
              <a:t>Agreement of the Shanghai Cooperation </a:t>
            </a:r>
            <a:r>
              <a:rPr lang="en-US" sz="1200" kern="1200" dirty="0" err="1" smtClean="0">
                <a:solidFill>
                  <a:schemeClr val="tx1"/>
                </a:solidFill>
                <a:latin typeface="+mn-lt"/>
                <a:ea typeface="MS PGothic" pitchFamily="34" charset="-128"/>
                <a:cs typeface="ＭＳ Ｐゴシック" charset="0"/>
              </a:rPr>
              <a:t>Organisation</a:t>
            </a:r>
            <a:r>
              <a:rPr lang="en-US" sz="1200" kern="1200" dirty="0" smtClean="0">
                <a:solidFill>
                  <a:schemeClr val="tx1"/>
                </a:solidFill>
                <a:latin typeface="+mn-lt"/>
                <a:ea typeface="MS PGothic" pitchFamily="34" charset="-128"/>
                <a:cs typeface="ＭＳ Ｐゴシック" charset="0"/>
              </a:rPr>
              <a:t> on Cooperation in the Field of Information Security)</a:t>
            </a:r>
            <a:endParaRPr lang="en-GB" sz="1200" kern="1200" dirty="0" smtClean="0">
              <a:solidFill>
                <a:schemeClr val="tx1"/>
              </a:solidFill>
              <a:latin typeface="+mn-lt"/>
              <a:ea typeface="MS PGothic" pitchFamily="34" charset="-128"/>
              <a:cs typeface="ＭＳ Ｐゴシック" charset="0"/>
            </a:endParaRPr>
          </a:p>
          <a:p>
            <a:pPr marL="228600" indent="-228600">
              <a:buAutoNum type="arabicPeriod"/>
            </a:pPr>
            <a:r>
              <a:rPr lang="en-GB" sz="1200" kern="1200" dirty="0" smtClean="0">
                <a:solidFill>
                  <a:schemeClr val="tx1"/>
                </a:solidFill>
                <a:latin typeface="+mn-lt"/>
                <a:ea typeface="MS PGothic" pitchFamily="34" charset="-128"/>
                <a:cs typeface="ＭＳ Ｐゴシック" charset="0"/>
              </a:rPr>
              <a:t>The Commonwealth (Computer and Computer-Related Crimes Model Law and </a:t>
            </a:r>
            <a:r>
              <a:rPr lang="en-US" sz="1200" kern="1200" dirty="0" smtClean="0">
                <a:solidFill>
                  <a:schemeClr val="tx1"/>
                </a:solidFill>
                <a:latin typeface="+mn-lt"/>
                <a:ea typeface="MS PGothic" pitchFamily="34" charset="-128"/>
                <a:cs typeface="ＭＳ Ｐゴシック" charset="0"/>
              </a:rPr>
              <a:t>The Commonwealth Scheme relating to Mutual Assistance in Criminal Matters within the Commonwealth – Harare Scheme</a:t>
            </a:r>
            <a:r>
              <a:rPr lang="en-GB" sz="1200" kern="1200" dirty="0" smtClean="0">
                <a:solidFill>
                  <a:schemeClr val="tx1"/>
                </a:solidFill>
                <a:latin typeface="+mn-lt"/>
                <a:ea typeface="MS PGothic" pitchFamily="34" charset="-128"/>
                <a:cs typeface="ＭＳ Ｐゴシック" charset="0"/>
              </a:rPr>
              <a:t>)</a:t>
            </a:r>
          </a:p>
          <a:p>
            <a:pPr marL="228600" indent="-228600">
              <a:buAutoNum type="arabicPeriod"/>
            </a:pPr>
            <a:r>
              <a:rPr lang="en-GB" sz="1200" kern="1200" dirty="0" smtClean="0">
                <a:solidFill>
                  <a:schemeClr val="tx1"/>
                </a:solidFill>
                <a:latin typeface="+mn-lt"/>
                <a:ea typeface="MS PGothic" pitchFamily="34" charset="-128"/>
                <a:cs typeface="ＭＳ Ｐゴシック" charset="0"/>
              </a:rPr>
              <a:t>ITU Models (ICT4PAC/SADC/HIPCAR Model Laws)</a:t>
            </a:r>
          </a:p>
          <a:p>
            <a:pPr marL="228600" indent="-228600">
              <a:buAutoNum type="arabicPeriod"/>
            </a:pPr>
            <a:r>
              <a:rPr lang="en-GB" sz="1200" kern="1200" dirty="0" smtClean="0">
                <a:solidFill>
                  <a:schemeClr val="tx1"/>
                </a:solidFill>
                <a:latin typeface="+mn-lt"/>
                <a:ea typeface="MS PGothic" pitchFamily="34" charset="-128"/>
                <a:cs typeface="ＭＳ Ｐゴシック" charset="0"/>
              </a:rPr>
              <a:t>African Union (Malabo Convention of Cybersecurity &amp; Personal Data Protection)</a:t>
            </a:r>
          </a:p>
          <a:p>
            <a:pPr marL="228600" indent="-228600">
              <a:buAutoNum type="arabicPeriod"/>
            </a:pPr>
            <a:r>
              <a:rPr lang="en-GB" sz="1200" kern="1200" dirty="0" smtClean="0">
                <a:solidFill>
                  <a:schemeClr val="tx1"/>
                </a:solidFill>
                <a:latin typeface="+mn-lt"/>
                <a:ea typeface="MS PGothic" pitchFamily="34" charset="-128"/>
                <a:cs typeface="ＭＳ Ｐゴシック" charset="0"/>
              </a:rPr>
              <a:t>Arab League (Convention on Combatting Information Technology Offences)</a:t>
            </a:r>
          </a:p>
          <a:p>
            <a:pPr marL="228600" indent="-228600">
              <a:buAutoNum type="arabicPeriod"/>
            </a:pPr>
            <a:endParaRPr lang="en-GB" sz="1200" kern="1200" dirty="0" smtClean="0">
              <a:solidFill>
                <a:schemeClr val="tx1"/>
              </a:solidFill>
              <a:latin typeface="+mn-lt"/>
              <a:ea typeface="MS PGothic" pitchFamily="34" charset="-128"/>
              <a:cs typeface="ＭＳ Ｐゴシック" charset="0"/>
            </a:endParaRPr>
          </a:p>
          <a:p>
            <a:pPr marL="228600" indent="-228600">
              <a:buAutoNum type="arabicPeriod"/>
            </a:pP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14</a:t>
            </a:fld>
            <a:endParaRPr lang="en-US" altLang="en-US"/>
          </a:p>
        </p:txBody>
      </p:sp>
    </p:spTree>
    <p:extLst>
      <p:ext uri="{BB962C8B-B14F-4D97-AF65-F5344CB8AC3E}">
        <p14:creationId xmlns:p14="http://schemas.microsoft.com/office/powerpoint/2010/main" val="39851533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latin typeface="+mn-lt"/>
                <a:ea typeface="MS PGothic" pitchFamily="34" charset="-128"/>
                <a:cs typeface="ＭＳ Ｐゴシック" charset="0"/>
              </a:rPr>
              <a:t>This slide lists the fundamental elements of a cybercrime model. The trainer should explain that the different international and regional instruments related to cybercrime and electronic evidence will be assessed against this standard. </a:t>
            </a:r>
          </a:p>
          <a:p>
            <a:endParaRPr lang="en-GB" sz="1200" kern="1200" dirty="0" smtClean="0">
              <a:solidFill>
                <a:schemeClr val="tx1"/>
              </a:solidFill>
              <a:latin typeface="+mn-lt"/>
              <a:ea typeface="MS PGothic" pitchFamily="34" charset="-128"/>
              <a:cs typeface="ＭＳ Ｐゴシック" charset="0"/>
            </a:endParaRPr>
          </a:p>
          <a:p>
            <a:r>
              <a:rPr lang="en-GB" sz="1200" kern="1200" dirty="0" smtClean="0">
                <a:solidFill>
                  <a:schemeClr val="tx1"/>
                </a:solidFill>
                <a:latin typeface="+mn-lt"/>
                <a:ea typeface="MS PGothic" pitchFamily="34" charset="-128"/>
                <a:cs typeface="ＭＳ Ｐゴシック" charset="0"/>
              </a:rPr>
              <a:t>A cybercrime treaty must be a global instrument because cybercrime and electronic evidence, by its very nature, is a global phenomenon that is not restricted to any one country. A global instrument that has an operational and functional framework would not only ensure harmonisation of legislation but also international cooperation at a global level. </a:t>
            </a:r>
          </a:p>
          <a:p>
            <a:endParaRPr lang="en-GB" sz="1200" kern="1200" dirty="0" smtClean="0">
              <a:solidFill>
                <a:schemeClr val="tx1"/>
              </a:solidFill>
              <a:latin typeface="+mn-lt"/>
              <a:ea typeface="MS PGothic" pitchFamily="34" charset="-128"/>
              <a:cs typeface="ＭＳ Ｐゴシック" charset="0"/>
            </a:endParaRPr>
          </a:p>
          <a:p>
            <a:r>
              <a:rPr lang="en-GB" sz="1200" kern="1200" dirty="0" smtClean="0">
                <a:solidFill>
                  <a:schemeClr val="tx1"/>
                </a:solidFill>
                <a:latin typeface="+mn-lt"/>
                <a:ea typeface="MS PGothic" pitchFamily="34" charset="-128"/>
                <a:cs typeface="ＭＳ Ｐゴシック" charset="0"/>
              </a:rPr>
              <a:t>A cybercrime treaty must have the participation of “infrastructure countries” to be effective. In the context of this slide, “infrastructure countries” refers to countries that have a majority of the world’s data stored within their jurisdiction. This is important an effective treaty would need to provide a legally binding mechanism to compel such jurisdictions to share electronic evidence, since without such a mechanism, it would be a challenge for any treaty to facilitate the investigation and prosecution of cybercrimes and other offences involving electronic evidence. </a:t>
            </a:r>
          </a:p>
          <a:p>
            <a:endParaRPr lang="en-GB" sz="1200" kern="1200" dirty="0" smtClean="0">
              <a:solidFill>
                <a:schemeClr val="tx1"/>
              </a:solidFill>
              <a:latin typeface="+mn-lt"/>
              <a:ea typeface="MS PGothic" pitchFamily="34" charset="-128"/>
              <a:cs typeface="ＭＳ Ｐゴシック" charset="0"/>
            </a:endParaRPr>
          </a:p>
          <a:p>
            <a:r>
              <a:rPr lang="en-GB" sz="1200" kern="1200" dirty="0" smtClean="0">
                <a:solidFill>
                  <a:schemeClr val="tx1"/>
                </a:solidFill>
                <a:latin typeface="+mn-lt"/>
                <a:ea typeface="MS PGothic" pitchFamily="34" charset="-128"/>
                <a:cs typeface="ＭＳ Ｐゴシック" charset="0"/>
              </a:rPr>
              <a:t>A cybercrime treaty should also have comprehensive definitions, offences (substantive law provisions).</a:t>
            </a:r>
          </a:p>
          <a:p>
            <a:endParaRPr lang="en-GB" sz="1200" kern="1200" dirty="0" smtClean="0">
              <a:solidFill>
                <a:schemeClr val="tx1"/>
              </a:solidFill>
              <a:latin typeface="+mn-lt"/>
              <a:ea typeface="MS PGothic" pitchFamily="34" charset="-128"/>
              <a:cs typeface="ＭＳ Ｐゴシック" charset="0"/>
            </a:endParaRPr>
          </a:p>
          <a:p>
            <a:r>
              <a:rPr lang="en-GB" sz="1200" kern="1200" dirty="0" smtClean="0">
                <a:solidFill>
                  <a:schemeClr val="tx1"/>
                </a:solidFill>
                <a:latin typeface="+mn-lt"/>
                <a:ea typeface="MS PGothic" pitchFamily="34" charset="-128"/>
                <a:cs typeface="ＭＳ Ｐゴシック" charset="0"/>
              </a:rPr>
              <a:t>It should also have procedural powers (investigative measures) that relate to cybercrime and electronic evidence more generally. </a:t>
            </a:r>
          </a:p>
          <a:p>
            <a:endParaRPr lang="en-GB" sz="1200" kern="1200" dirty="0" smtClean="0">
              <a:solidFill>
                <a:schemeClr val="tx1"/>
              </a:solidFill>
              <a:latin typeface="+mn-lt"/>
              <a:ea typeface="MS PGothic" pitchFamily="34" charset="-128"/>
              <a:cs typeface="ＭＳ Ｐゴシック" charset="0"/>
            </a:endParaRPr>
          </a:p>
          <a:p>
            <a:r>
              <a:rPr lang="en-GB" sz="1200" kern="1200" dirty="0" smtClean="0">
                <a:solidFill>
                  <a:schemeClr val="tx1"/>
                </a:solidFill>
                <a:latin typeface="+mn-lt"/>
                <a:ea typeface="MS PGothic" pitchFamily="34" charset="-128"/>
                <a:cs typeface="ＭＳ Ｐゴシック" charset="0"/>
              </a:rPr>
              <a:t>Most importantly, a cybercrime treaty must have a comprehensive, legally binding international cooperation mechanism that would allow countries to make requests to other jurisdictions who are party to the treaty. This could be through cooperation using 24x7 networks and/or central authorities. </a:t>
            </a:r>
          </a:p>
          <a:p>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15</a:t>
            </a:fld>
            <a:endParaRPr lang="en-US" altLang="en-US"/>
          </a:p>
        </p:txBody>
      </p:sp>
    </p:spTree>
    <p:extLst>
      <p:ext uri="{BB962C8B-B14F-4D97-AF65-F5344CB8AC3E}">
        <p14:creationId xmlns:p14="http://schemas.microsoft.com/office/powerpoint/2010/main" val="38519496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latin typeface="+mn-lt"/>
                <a:ea typeface="MS PGothic" pitchFamily="34" charset="-128"/>
                <a:cs typeface="ＭＳ Ｐゴシック" charset="0"/>
              </a:rPr>
              <a:t>This slide shows fundamental aspects of a cybercrime treaty in the form of a pie chart. These are:</a:t>
            </a:r>
          </a:p>
          <a:p>
            <a:pPr marL="228600" indent="-228600">
              <a:buAutoNum type="arabicPeriod"/>
            </a:pPr>
            <a:r>
              <a:rPr lang="en-GB" sz="1200" kern="1200" dirty="0" smtClean="0">
                <a:solidFill>
                  <a:schemeClr val="tx1"/>
                </a:solidFill>
                <a:latin typeface="+mn-lt"/>
                <a:ea typeface="MS PGothic" pitchFamily="34" charset="-128"/>
                <a:cs typeface="ＭＳ Ｐゴシック" charset="0"/>
              </a:rPr>
              <a:t>Offences (substantive law provisions)</a:t>
            </a:r>
          </a:p>
          <a:p>
            <a:pPr marL="228600" indent="-228600">
              <a:buAutoNum type="arabicPeriod"/>
            </a:pPr>
            <a:r>
              <a:rPr lang="en-GB" sz="1200" kern="1200" dirty="0" smtClean="0">
                <a:solidFill>
                  <a:schemeClr val="tx1"/>
                </a:solidFill>
                <a:latin typeface="+mn-lt"/>
                <a:ea typeface="MS PGothic" pitchFamily="34" charset="-128"/>
                <a:cs typeface="ＭＳ Ｐゴシック" charset="0"/>
              </a:rPr>
              <a:t>Powers (procedural/investigative measures in relation to cybercrime) </a:t>
            </a:r>
          </a:p>
          <a:p>
            <a:pPr marL="228600" indent="-228600">
              <a:buAutoNum type="arabicPeriod"/>
            </a:pPr>
            <a:r>
              <a:rPr lang="en-GB" sz="1200" kern="1200" dirty="0" smtClean="0">
                <a:solidFill>
                  <a:schemeClr val="tx1"/>
                </a:solidFill>
                <a:latin typeface="+mn-lt"/>
                <a:ea typeface="MS PGothic" pitchFamily="34" charset="-128"/>
                <a:cs typeface="ＭＳ Ｐゴシック" charset="0"/>
              </a:rPr>
              <a:t>Electronic evidence (applicability of powers to collect electronic evidence for all types of offences including offences that are not cybercrime)</a:t>
            </a:r>
          </a:p>
          <a:p>
            <a:pPr marL="228600" indent="-228600">
              <a:buAutoNum type="arabicPeriod"/>
            </a:pPr>
            <a:r>
              <a:rPr lang="en-GB" sz="1200" kern="1200" dirty="0" smtClean="0">
                <a:solidFill>
                  <a:schemeClr val="tx1"/>
                </a:solidFill>
                <a:latin typeface="+mn-lt"/>
                <a:ea typeface="MS PGothic" pitchFamily="34" charset="-128"/>
                <a:cs typeface="ＭＳ Ｐゴシック" charset="0"/>
              </a:rPr>
              <a:t>Safeguards/civil liberties/human rights (procedural conditions and safeguards)</a:t>
            </a:r>
          </a:p>
          <a:p>
            <a:pPr marL="228600" indent="-228600">
              <a:buAutoNum type="arabicPeriod"/>
            </a:pPr>
            <a:r>
              <a:rPr lang="en-GB" sz="1200" kern="1200" dirty="0" smtClean="0">
                <a:solidFill>
                  <a:schemeClr val="tx1"/>
                </a:solidFill>
                <a:latin typeface="+mn-lt"/>
                <a:ea typeface="MS PGothic" pitchFamily="34" charset="-128"/>
                <a:cs typeface="ＭＳ Ｐゴシック" charset="0"/>
              </a:rPr>
              <a:t>Operational [24/7 point of contact]</a:t>
            </a:r>
          </a:p>
          <a:p>
            <a:pPr marL="228600" indent="-228600">
              <a:buAutoNum type="arabicPeriod"/>
            </a:pPr>
            <a:r>
              <a:rPr lang="en-GB" sz="1200" kern="1200" dirty="0" smtClean="0">
                <a:solidFill>
                  <a:schemeClr val="tx1"/>
                </a:solidFill>
                <a:latin typeface="+mn-lt"/>
                <a:ea typeface="MS PGothic" pitchFamily="34" charset="-128"/>
                <a:cs typeface="ＭＳ Ｐゴシック" charset="0"/>
              </a:rPr>
              <a:t>International cooperation provisions</a:t>
            </a:r>
          </a:p>
          <a:p>
            <a:endParaRPr lang="en-GB" sz="1200" kern="1200" dirty="0" smtClean="0">
              <a:solidFill>
                <a:schemeClr val="tx1"/>
              </a:solidFill>
              <a:latin typeface="+mn-lt"/>
              <a:ea typeface="MS PGothic" pitchFamily="34" charset="-128"/>
              <a:cs typeface="ＭＳ Ｐゴシック" charset="0"/>
            </a:endParaRPr>
          </a:p>
          <a:p>
            <a:r>
              <a:rPr lang="en-GB" sz="1200" kern="1200" dirty="0" smtClean="0">
                <a:solidFill>
                  <a:schemeClr val="tx1"/>
                </a:solidFill>
                <a:latin typeface="+mn-lt"/>
                <a:ea typeface="MS PGothic" pitchFamily="34" charset="-128"/>
                <a:cs typeface="ＭＳ Ｐゴシック" charset="0"/>
              </a:rPr>
              <a:t>The subsequent slides will show to what extent different international and regional frameworks have these elements. </a:t>
            </a:r>
          </a:p>
          <a:p>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16</a:t>
            </a:fld>
            <a:endParaRPr lang="en-US" altLang="en-US"/>
          </a:p>
        </p:txBody>
      </p:sp>
    </p:spTree>
    <p:extLst>
      <p:ext uri="{BB962C8B-B14F-4D97-AF65-F5344CB8AC3E}">
        <p14:creationId xmlns:p14="http://schemas.microsoft.com/office/powerpoint/2010/main" val="4086660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mn-lt"/>
                <a:ea typeface="MS PGothic" pitchFamily="34" charset="-128"/>
                <a:cs typeface="ＭＳ Ｐゴシック" charset="0"/>
              </a:rPr>
              <a:t>This slide shows fundamental aspects of a cybercrime treaty in the form of a pie chart. The animation in the slide shows how the Budapest Convention has all the elements outlined. In addition, the trainer may wish to stress that the Budapest Convention is global and does not have geographic restrictions on membership.</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17</a:t>
            </a:fld>
            <a:endParaRPr lang="en-US" altLang="en-US"/>
          </a:p>
        </p:txBody>
      </p:sp>
    </p:spTree>
    <p:extLst>
      <p:ext uri="{BB962C8B-B14F-4D97-AF65-F5344CB8AC3E}">
        <p14:creationId xmlns:p14="http://schemas.microsoft.com/office/powerpoint/2010/main" val="40279734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mn-lt"/>
                <a:ea typeface="MS PGothic" pitchFamily="34" charset="-128"/>
                <a:cs typeface="ＭＳ Ｐゴシック" charset="0"/>
              </a:rPr>
              <a:t>This slide shows fundamental aspects of a cybercrime treaty in the form of a pie chart. The animation in the slide shows how the Commonwealth Model Law and the Harare Scheme meet the fundamentals of a cybercrime treaty.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mn-lt"/>
                <a:ea typeface="MS PGothic" pitchFamily="34" charset="-128"/>
                <a:cs typeface="ＭＳ Ｐゴシック" charset="0"/>
              </a:rPr>
              <a:t>The slide demonstrates that the Harare Scheme has offences and procedural/investigative measures in relation to cybercrime.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mn-lt"/>
                <a:ea typeface="MS PGothic" pitchFamily="34" charset="-128"/>
                <a:cs typeface="ＭＳ Ｐゴシック" charset="0"/>
              </a:rPr>
              <a:t>However, it does not have an operational 24/7 Network and provisions related to electronic evidence and does not have a comprehensive international cooperation framework.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18</a:t>
            </a:fld>
            <a:endParaRPr lang="en-US" altLang="en-US"/>
          </a:p>
        </p:txBody>
      </p:sp>
    </p:spTree>
    <p:extLst>
      <p:ext uri="{BB962C8B-B14F-4D97-AF65-F5344CB8AC3E}">
        <p14:creationId xmlns:p14="http://schemas.microsoft.com/office/powerpoint/2010/main" val="13928607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mn-lt"/>
                <a:ea typeface="MS PGothic" pitchFamily="34" charset="-128"/>
                <a:cs typeface="ＭＳ Ｐゴシック" charset="0"/>
              </a:rPr>
              <a:t>This slide shows fundamental aspects of a cybercrime treaty in the form of a pie chart. The animation in the slide shows how the ITU Model Laws (ICT4PAC/SADC/HIPCAR Model Laws) meet the fundamentals of a cybercrime treaty.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mn-lt"/>
                <a:ea typeface="MS PGothic" pitchFamily="34" charset="-128"/>
                <a:cs typeface="ＭＳ Ｐゴシック" charset="0"/>
              </a:rPr>
              <a:t>The slide demonstrates that the Harare Scheme has offences and procedural/investigative measures in relation to cybercrime.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mn-lt"/>
                <a:ea typeface="MS PGothic" pitchFamily="34" charset="-128"/>
                <a:cs typeface="ＭＳ Ｐゴシック" charset="0"/>
              </a:rPr>
              <a:t>However, it does not have an operational 24/7 Network and provisions related to electronic evidence and does not have a comprehensive international cooperation framework.</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19</a:t>
            </a:fld>
            <a:endParaRPr lang="en-US" altLang="en-US"/>
          </a:p>
        </p:txBody>
      </p:sp>
    </p:spTree>
    <p:extLst>
      <p:ext uri="{BB962C8B-B14F-4D97-AF65-F5344CB8AC3E}">
        <p14:creationId xmlns:p14="http://schemas.microsoft.com/office/powerpoint/2010/main" val="1243397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This session will be divided into 4 parts.</a:t>
            </a:r>
          </a:p>
          <a:p>
            <a:r>
              <a:rPr lang="en-GB" sz="1200" dirty="0" smtClean="0"/>
              <a:t>The first part of the session will look at the scope and reach of the Budapest Convention. In particular, it will provide an overview of the three pillars of the Budapest Convention – namely substantive law, procedural law and international cooperation. It will also provide statistics on the number of parties to the Budapest Convention, the number of signatories and the number of countries invited to accede. This part will also provide an overview of the approach of the Council of Europe and different capacity building projects currently underway. </a:t>
            </a:r>
          </a:p>
          <a:p>
            <a:r>
              <a:rPr lang="en-GB" sz="1200" dirty="0" smtClean="0"/>
              <a:t>The second part of the session will explain fundamental elements of a cybercrime treaty. After listing the different elements that are necessary for an effective cybercrime treaty, the slides compare the Budapest Convention with other regional treaties to demonstrate that the Budapest Convention is the most effective treaty with respect to cybercrime.</a:t>
            </a:r>
          </a:p>
          <a:p>
            <a:r>
              <a:rPr lang="en-GB" sz="1200" dirty="0" smtClean="0"/>
              <a:t>The third part of the session will look at the benefits of the Budapest Convention, drawing upon a recent T-CY publication.</a:t>
            </a:r>
          </a:p>
          <a:p>
            <a:r>
              <a:rPr lang="en-GB" sz="1200" dirty="0" smtClean="0"/>
              <a:t>The fourth part of the session will look at several myths about the Budapest Convention and seek to address these.</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a:t>
            </a:fld>
            <a:endParaRPr lang="en-GB"/>
          </a:p>
        </p:txBody>
      </p:sp>
    </p:spTree>
    <p:extLst>
      <p:ext uri="{BB962C8B-B14F-4D97-AF65-F5344CB8AC3E}">
        <p14:creationId xmlns:p14="http://schemas.microsoft.com/office/powerpoint/2010/main" val="31699468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mn-lt"/>
                <a:ea typeface="MS PGothic" pitchFamily="34" charset="-128"/>
                <a:cs typeface="ＭＳ Ｐゴシック" charset="0"/>
              </a:rPr>
              <a:t>This slide shows fundamental aspects of a cybercrime treaty in the form of a pie chart. The animation in the slide shows how the African Union Convention on Cybersecurity and Personal Data Protection (Malabo Convention) meets the fundamentals of a cybercrime treaty.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mn-lt"/>
                <a:ea typeface="MS PGothic" pitchFamily="34" charset="-128"/>
                <a:cs typeface="ＭＳ Ｐゴシック" charset="0"/>
              </a:rPr>
              <a:t>The slide demonstrates that the Malabo Convention has several offences and powers provided by the Budapest Convention. However, the Malabo Convention does not have binding international cooperation provisions, comprehensive provisions regarding electronic evidence and an operational 24/7 network.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mn-lt"/>
                <a:ea typeface="MS PGothic" pitchFamily="34" charset="-128"/>
                <a:cs typeface="ＭＳ Ｐゴシック" charset="0"/>
              </a:rPr>
              <a:t>The trainer should emphasise that the AU Convention is not inconsistent with the Budapest Convention but rather complements the provisions of the Budapest Convention. Yet, on its own, membership to the AU Convention would not provide members with the full benefit of being part of a comprehensive global treaty on cybercrime and electronic evidence.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20</a:t>
            </a:fld>
            <a:endParaRPr lang="en-US" altLang="en-US"/>
          </a:p>
        </p:txBody>
      </p:sp>
    </p:spTree>
    <p:extLst>
      <p:ext uri="{BB962C8B-B14F-4D97-AF65-F5344CB8AC3E}">
        <p14:creationId xmlns:p14="http://schemas.microsoft.com/office/powerpoint/2010/main" val="31899680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mn-lt"/>
                <a:ea typeface="MS PGothic" pitchFamily="34" charset="-128"/>
                <a:cs typeface="ＭＳ Ｐゴシック" charset="0"/>
              </a:rPr>
              <a:t>This slide shows fundamental aspects of a cybercrime treaty in the form of a pie chart. The animation in the slide shows how the Arab League Convention on Combatting Information Technology Offences most of these aspects – however it should be explained that its provisions lack many specific powers that are enabled by the Budapest Convention and also lack an operational INTERNATIONAL cooperation framework (albeit it may be used for regional cooperation among the members of the Arab League Convention).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mn-lt"/>
                <a:ea typeface="MS PGothic" pitchFamily="34" charset="-128"/>
                <a:cs typeface="ＭＳ Ｐゴシック" charset="0"/>
              </a:rPr>
              <a:t>It should also be mentioned that the membership of this Convention is limited to members of the Arab League and is therefore not truly a global cybercrime treaty – which is an essential quality of a comprehensive treaty since cybercrime and electronic evidence, by their very nature, are transnational.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21</a:t>
            </a:fld>
            <a:endParaRPr lang="en-US" altLang="en-US"/>
          </a:p>
        </p:txBody>
      </p:sp>
    </p:spTree>
    <p:extLst>
      <p:ext uri="{BB962C8B-B14F-4D97-AF65-F5344CB8AC3E}">
        <p14:creationId xmlns:p14="http://schemas.microsoft.com/office/powerpoint/2010/main" val="24694065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f) All of the above</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22842175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f) All of the above</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2338386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Cybersecurity &amp; d) National security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7217676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Cybersecurity &amp; d) National security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14243212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This is the introductory slide for the third part of the session. The trainer should explain that this part will look at the benefits of the Budapest Convention, drawing upon a recent T-CY publication.</a:t>
            </a:r>
            <a:endParaRPr lang="en-GB" dirty="0" smtClean="0"/>
          </a:p>
          <a:p>
            <a:endParaRPr lang="en-GB" dirty="0" smtClean="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26</a:t>
            </a:fld>
            <a:endParaRPr lang="en-GB"/>
          </a:p>
        </p:txBody>
      </p:sp>
    </p:spTree>
    <p:extLst>
      <p:ext uri="{BB962C8B-B14F-4D97-AF65-F5344CB8AC3E}">
        <p14:creationId xmlns:p14="http://schemas.microsoft.com/office/powerpoint/2010/main" val="5086686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en-US" dirty="0"/>
              <a:t>This slide shows a screenshot of a report issued by the Cybercrime Convention Committee (T-CY) on the benefits and impact in practice of the Budapest Convention. The trainer may explain that the next few slides will summarize some of the key benefits of the Budapest Convention as elaborated in this report. </a:t>
            </a:r>
          </a:p>
          <a:p>
            <a:pPr marL="0" indent="0" eaLnBrk="1" hangingPunct="1">
              <a:spcBef>
                <a:spcPct val="0"/>
              </a:spcBef>
              <a:buFontTx/>
              <a:buNone/>
            </a:pPr>
            <a:endParaRPr lang="en-US" dirty="0"/>
          </a:p>
          <a:p>
            <a:pPr marL="0" indent="0" eaLnBrk="1" hangingPunct="1">
              <a:spcBef>
                <a:spcPct val="0"/>
              </a:spcBef>
              <a:buFontTx/>
              <a:buNone/>
            </a:pPr>
            <a:r>
              <a:rPr lang="en-US" dirty="0"/>
              <a:t>The full report is accessible here:  https://www.coe.int/en/web/cybercrime/-/the-budapest-convention-on-cybercrime-in-operation-new-t-cy-report</a:t>
            </a:r>
          </a:p>
          <a:p>
            <a:pPr marL="0" indent="0" eaLnBrk="1" hangingPunct="1">
              <a:spcBef>
                <a:spcPct val="0"/>
              </a:spcBef>
              <a:buFontTx/>
              <a:buNone/>
            </a:pP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27</a:t>
            </a:fld>
            <a:endParaRPr lang="fr-FR"/>
          </a:p>
        </p:txBody>
      </p:sp>
    </p:spTree>
    <p:extLst>
      <p:ext uri="{BB962C8B-B14F-4D97-AF65-F5344CB8AC3E}">
        <p14:creationId xmlns:p14="http://schemas.microsoft.com/office/powerpoint/2010/main" val="22112366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trainer should play the video displayed on this slide, which will introduce the delegates to the contents of the report, which will be elaborated in the subsequent slides.</a:t>
            </a:r>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28</a:t>
            </a:fld>
            <a:endParaRPr lang="en-US" altLang="en-US"/>
          </a:p>
        </p:txBody>
      </p:sp>
    </p:spTree>
    <p:extLst>
      <p:ext uri="{BB962C8B-B14F-4D97-AF65-F5344CB8AC3E}">
        <p14:creationId xmlns:p14="http://schemas.microsoft.com/office/powerpoint/2010/main" val="31878728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en-US" dirty="0"/>
              <a:t>This slide shows how the Budapest Convention has had an impact on the domestic legislations of countries around the world. It is important to highlight that the Budapest Convention has not only impacted the legislation of parties to the Budapest Convention, but also countries which are not party to the Budapest Convention., which increasingly use the Budapest Convention as a guideline for reforming their legislation. </a:t>
            </a:r>
          </a:p>
          <a:p>
            <a:pPr marL="0" indent="0" eaLnBrk="1" hangingPunct="1">
              <a:spcBef>
                <a:spcPct val="0"/>
              </a:spcBef>
              <a:buFontTx/>
              <a:buNone/>
            </a:pPr>
            <a:endParaRPr lang="en-US" dirty="0"/>
          </a:p>
          <a:p>
            <a:pPr marL="0" indent="0" eaLnBrk="1" hangingPunct="1">
              <a:spcBef>
                <a:spcPct val="0"/>
              </a:spcBef>
              <a:buFontTx/>
              <a:buNone/>
            </a:pPr>
            <a:r>
              <a:rPr lang="en-US" dirty="0"/>
              <a:t>The slide shows statistics from the T-CY report including how 39% of all states have a connection to the Budapest Convention – either having acceded, signed or having been invited to accede the Budapest Convention.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29</a:t>
            </a:fld>
            <a:endParaRPr lang="fr-FR"/>
          </a:p>
        </p:txBody>
      </p:sp>
    </p:spTree>
    <p:extLst>
      <p:ext uri="{BB962C8B-B14F-4D97-AF65-F5344CB8AC3E}">
        <p14:creationId xmlns:p14="http://schemas.microsoft.com/office/powerpoint/2010/main" val="14631739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The aim of the session is to provide an overview of the Budapest Convention, its scope and benefits of coming a party. The trainer may wish to emphasize that subsequent sessions will delve into the provisions of the Budapest Convention in greater detail – in particular its substantive law, procedural law and international cooperation provisions.</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a:t>
            </a:fld>
            <a:endParaRPr lang="en-GB"/>
          </a:p>
        </p:txBody>
      </p:sp>
    </p:spTree>
    <p:extLst>
      <p:ext uri="{BB962C8B-B14F-4D97-AF65-F5344CB8AC3E}">
        <p14:creationId xmlns:p14="http://schemas.microsoft.com/office/powerpoint/2010/main" val="25370321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different states that have ratified the Budapest Convention, that have signed the Budapest Convention, that have been invited to accede the Budapest Convention and countries that have used the Budapest Convention as a guideline for developing domestic legislation. The trainer can use this slide to demonstrate that the Budapest Convention is truly a global treaty. </a:t>
            </a:r>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30</a:t>
            </a:fld>
            <a:endParaRPr lang="en-US" altLang="en-US"/>
          </a:p>
        </p:txBody>
      </p:sp>
    </p:spTree>
    <p:extLst>
      <p:ext uri="{BB962C8B-B14F-4D97-AF65-F5344CB8AC3E}">
        <p14:creationId xmlns:p14="http://schemas.microsoft.com/office/powerpoint/2010/main" val="34675347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en-US" dirty="0"/>
              <a:t>This slide builds upon the statistics shared from the T-CY report. It can be used by the trainer to explain how with respect to substantive provisions and procedural provisions, around half of the countries worldwide have adopted provisions corresponding to the Budapest Convention. </a:t>
            </a:r>
          </a:p>
          <a:p>
            <a:pPr marL="0" indent="0" eaLnBrk="1" hangingPunct="1">
              <a:spcBef>
                <a:spcPct val="0"/>
              </a:spcBef>
              <a:buFontTx/>
              <a:buNone/>
            </a:pPr>
            <a:endParaRPr lang="en-US" dirty="0"/>
          </a:p>
          <a:p>
            <a:pPr marL="0" indent="0" eaLnBrk="1" hangingPunct="1">
              <a:spcBef>
                <a:spcPct val="0"/>
              </a:spcBef>
              <a:buFontTx/>
              <a:buNone/>
            </a:pPr>
            <a:r>
              <a:rPr lang="en-US" dirty="0"/>
              <a:t>Overall, 79% of states have used the Budapest Convention as a guideline or source for reforming their cybercrime legislation.  These slides can be used by the trainer to show the impact of the Budapest Convention – and how it goes beyond countries that have acceded, signed or have been invited to accede to the Budapest Convention.</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31</a:t>
            </a:fld>
            <a:endParaRPr lang="fr-FR"/>
          </a:p>
        </p:txBody>
      </p:sp>
    </p:spTree>
    <p:extLst>
      <p:ext uri="{BB962C8B-B14F-4D97-AF65-F5344CB8AC3E}">
        <p14:creationId xmlns:p14="http://schemas.microsoft.com/office/powerpoint/2010/main" val="8152298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en-US" dirty="0"/>
              <a:t>This slide builds upon the statistics shared from the T-CY report. It can be used by the trainer to explain how with respect to substantive provisions and procedural provisions, around half of the countries worldwide have adopted provisions corresponding to the Budapest Convention. </a:t>
            </a:r>
          </a:p>
          <a:p>
            <a:pPr marL="0" indent="0" eaLnBrk="1" hangingPunct="1">
              <a:spcBef>
                <a:spcPct val="0"/>
              </a:spcBef>
              <a:buFontTx/>
              <a:buNone/>
            </a:pPr>
            <a:endParaRPr lang="en-US" dirty="0"/>
          </a:p>
          <a:p>
            <a:pPr marL="0" marR="0" lvl="0" indent="0" algn="l" defTabSz="457200" rtl="0" eaLnBrk="1" fontAlgn="base" latinLnBrk="0" hangingPunct="1">
              <a:lnSpc>
                <a:spcPct val="100000"/>
              </a:lnSpc>
              <a:spcBef>
                <a:spcPct val="0"/>
              </a:spcBef>
              <a:spcAft>
                <a:spcPct val="0"/>
              </a:spcAft>
              <a:buClrTx/>
              <a:buSzTx/>
              <a:buFontTx/>
              <a:buNone/>
              <a:tabLst/>
              <a:defRPr/>
            </a:pPr>
            <a:r>
              <a:rPr lang="en-US" dirty="0"/>
              <a:t>106 of these states (53% of states) have adopted specific substantive law provisions corresponding to Chapter II, Section I of the Budapest Convention. </a:t>
            </a:r>
          </a:p>
          <a:p>
            <a:pPr marL="0" marR="0" lvl="0" indent="0" algn="l" defTabSz="457200" rtl="0" eaLnBrk="1" fontAlgn="base" latinLnBrk="0" hangingPunct="1">
              <a:lnSpc>
                <a:spcPct val="100000"/>
              </a:lnSpc>
              <a:spcBef>
                <a:spcPct val="0"/>
              </a:spcBef>
              <a:spcAft>
                <a:spcPct val="0"/>
              </a:spcAft>
              <a:buClrTx/>
              <a:buSzTx/>
              <a:buFontTx/>
              <a:buNone/>
              <a:tabLst/>
              <a:defRPr/>
            </a:pPr>
            <a:endParaRPr lang="en-US" dirty="0"/>
          </a:p>
          <a:p>
            <a:pPr marL="0" marR="0" lvl="0" indent="0" algn="l" defTabSz="457200" rtl="0" eaLnBrk="1" fontAlgn="base" latinLnBrk="0" hangingPunct="1">
              <a:lnSpc>
                <a:spcPct val="100000"/>
              </a:lnSpc>
              <a:spcBef>
                <a:spcPct val="0"/>
              </a:spcBef>
              <a:spcAft>
                <a:spcPct val="0"/>
              </a:spcAft>
              <a:buClrTx/>
              <a:buSzTx/>
              <a:buFontTx/>
              <a:buNone/>
              <a:tabLst/>
              <a:defRPr/>
            </a:pPr>
            <a:r>
              <a:rPr lang="en-US" dirty="0"/>
              <a:t>82 of these states (42% of states) have adopted specific procedural law provisions corresponding to Chapter II, Section II of the Budapest Convention.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32</a:t>
            </a:fld>
            <a:endParaRPr lang="fr-FR"/>
          </a:p>
        </p:txBody>
      </p:sp>
    </p:spTree>
    <p:extLst>
      <p:ext uri="{BB962C8B-B14F-4D97-AF65-F5344CB8AC3E}">
        <p14:creationId xmlns:p14="http://schemas.microsoft.com/office/powerpoint/2010/main" val="10872925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en-US" dirty="0"/>
              <a:t>This slide explains how membership to the Budapest Convention aids countries in conducting domestic investigations into cybercrimes. The Budapest Convention not only ensures that Parties have comprehensive domestic law provisions – but also have access to an international cooperation mechanism that enhances the ability of states to investigate cybercrimes. The transnational nature of cybercrime requires such a mechanism for parties to be able to conduct domestic investigations.  The trainer should </a:t>
            </a:r>
            <a:r>
              <a:rPr lang="en-US" dirty="0" err="1"/>
              <a:t>emphasise</a:t>
            </a:r>
            <a:r>
              <a:rPr lang="en-US" dirty="0"/>
              <a:t> that this is one of the greatest benefits of the Budapest Convention.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33</a:t>
            </a:fld>
            <a:endParaRPr lang="fr-FR"/>
          </a:p>
        </p:txBody>
      </p:sp>
    </p:spTree>
    <p:extLst>
      <p:ext uri="{BB962C8B-B14F-4D97-AF65-F5344CB8AC3E}">
        <p14:creationId xmlns:p14="http://schemas.microsoft.com/office/powerpoint/2010/main" val="40071824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en-US" dirty="0"/>
              <a:t>The main advantage of the Budapest Convention is that it serves as a multilateral mutual assistance treaty that provides a legally binding international cooperation mechanism to parties.</a:t>
            </a:r>
          </a:p>
          <a:p>
            <a:pPr marL="0" indent="0" eaLnBrk="1" hangingPunct="1">
              <a:spcBef>
                <a:spcPct val="0"/>
              </a:spcBef>
              <a:buFontTx/>
              <a:buNone/>
            </a:pPr>
            <a:endParaRPr lang="en-US" dirty="0"/>
          </a:p>
          <a:p>
            <a:pPr marL="0" indent="0" eaLnBrk="1" hangingPunct="1">
              <a:spcBef>
                <a:spcPct val="0"/>
              </a:spcBef>
              <a:buFontTx/>
              <a:buNone/>
            </a:pPr>
            <a:r>
              <a:rPr lang="en-US" dirty="0"/>
              <a:t>The trainer should emphasize that the scope of the international cooperation / mutual assistance provisions of the Budapest Convention  do not only apply to cybercrimes, or only to offences established in accordance with the Budapest Convention. Rather, the scope of the international cooperation / mutual assistance provisions could be exercised in relation to the exchange of evidence in relation to ANY criminal offence. </a:t>
            </a:r>
          </a:p>
          <a:p>
            <a:pPr marL="0" indent="0" eaLnBrk="1" hangingPunct="1">
              <a:spcBef>
                <a:spcPct val="0"/>
              </a:spcBef>
              <a:buFontTx/>
              <a:buNone/>
            </a:pPr>
            <a:endParaRPr lang="en-US" dirty="0"/>
          </a:p>
          <a:p>
            <a:pPr marL="0" indent="0" eaLnBrk="1" hangingPunct="1">
              <a:spcBef>
                <a:spcPct val="0"/>
              </a:spcBef>
              <a:buFontTx/>
              <a:buNone/>
            </a:pPr>
            <a:r>
              <a:rPr lang="en-US" dirty="0"/>
              <a:t>Another advantage is that the Budapest Convention provides countries with access to large networks of practitioners – particularly those who participate in the Cybercrime Convention Committee.. The Budapest Convention also provides capacity building in relation to international cooperation, which has been elaborated in the subsequent slides.</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34</a:t>
            </a:fld>
            <a:endParaRPr lang="fr-FR"/>
          </a:p>
        </p:txBody>
      </p:sp>
    </p:spTree>
    <p:extLst>
      <p:ext uri="{BB962C8B-B14F-4D97-AF65-F5344CB8AC3E}">
        <p14:creationId xmlns:p14="http://schemas.microsoft.com/office/powerpoint/2010/main" val="19110047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en-US" dirty="0"/>
              <a:t>This slide talks about the impact that the Budapest Convention has had on in relation to international cooperation. </a:t>
            </a:r>
          </a:p>
          <a:p>
            <a:pPr marL="0" indent="0" eaLnBrk="1" hangingPunct="1">
              <a:spcBef>
                <a:spcPct val="0"/>
              </a:spcBef>
              <a:buFontTx/>
              <a:buNone/>
            </a:pPr>
            <a:r>
              <a:rPr lang="en-US" dirty="0"/>
              <a:t>Article 35 of the Budapest Convention requires parties to establish a 24/7 network. The T-CY report highlights how there is now an extensive use of these networks to cooperate internationally.</a:t>
            </a:r>
          </a:p>
          <a:p>
            <a:pPr marL="0" indent="0" eaLnBrk="1" hangingPunct="1">
              <a:spcBef>
                <a:spcPct val="0"/>
              </a:spcBef>
              <a:buFontTx/>
              <a:buNone/>
            </a:pPr>
            <a:r>
              <a:rPr lang="en-US" dirty="0"/>
              <a:t>Another important impact of the Budapest Convention is the improvement in cooperation with private sector (service providers). This is particularly through Article 18.1.b. of the Budapest Convention, which allows parties to directly issue production orders to service providers offering services in their territory (irrespective of whether the service provider is locally based). This was identified as an impact of the Budapest Convention with respect to cybercrime.</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35</a:t>
            </a:fld>
            <a:endParaRPr lang="fr-FR"/>
          </a:p>
        </p:txBody>
      </p:sp>
    </p:spTree>
    <p:extLst>
      <p:ext uri="{BB962C8B-B14F-4D97-AF65-F5344CB8AC3E}">
        <p14:creationId xmlns:p14="http://schemas.microsoft.com/office/powerpoint/2010/main" val="682406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0000" lnSpcReduction="20000"/>
          </a:bodyPr>
          <a:lstStyle/>
          <a:p>
            <a:pPr marL="0" indent="0" eaLnBrk="1" hangingPunct="1">
              <a:spcBef>
                <a:spcPct val="0"/>
              </a:spcBef>
              <a:buFontTx/>
              <a:buNone/>
            </a:pPr>
            <a:r>
              <a:rPr lang="en-US" dirty="0"/>
              <a:t>One of the main benefits of joining or expressing interest in joining the Budapest Convention is access to capacity building projects made available by the Council of Europe.  </a:t>
            </a:r>
          </a:p>
          <a:p>
            <a:pPr marL="0" indent="0" eaLnBrk="1" hangingPunct="1">
              <a:spcBef>
                <a:spcPct val="0"/>
              </a:spcBef>
              <a:buFontTx/>
              <a:buNone/>
            </a:pPr>
            <a:endParaRPr lang="en-US" dirty="0"/>
          </a:p>
          <a:p>
            <a:pPr algn="l"/>
            <a:r>
              <a:rPr lang="en-US" b="0" i="0" dirty="0">
                <a:solidFill>
                  <a:srgbClr val="161616"/>
                </a:solidFill>
                <a:effectLst/>
                <a:latin typeface="Open Sans"/>
              </a:rPr>
              <a:t>The Cybercrime </a:t>
            </a:r>
            <a:r>
              <a:rPr lang="en-US" b="0" i="0" dirty="0" err="1">
                <a:solidFill>
                  <a:srgbClr val="161616"/>
                </a:solidFill>
                <a:effectLst/>
                <a:latin typeface="Open Sans"/>
              </a:rPr>
              <a:t>Programme</a:t>
            </a:r>
            <a:r>
              <a:rPr lang="en-US" b="0" i="0" dirty="0">
                <a:solidFill>
                  <a:srgbClr val="161616"/>
                </a:solidFill>
                <a:effectLst/>
                <a:latin typeface="Open Sans"/>
              </a:rPr>
              <a:t> Office of the</a:t>
            </a:r>
            <a:r>
              <a:rPr lang="en-US" b="0" i="0" u="none" dirty="0">
                <a:solidFill>
                  <a:schemeClr val="tx1"/>
                </a:solidFill>
                <a:effectLst/>
                <a:latin typeface="Open Sans"/>
              </a:rPr>
              <a:t> Council of Europe (C-PROC) in Bucharest, Romania is responsible for assisting countries worldwide in strengthening their legal systems capacity to respond to the challenges posed by cybercrime and electronic evidence on the basis of the standards of the Budapest Convention on Cybercrime</a:t>
            </a:r>
            <a:r>
              <a:rPr lang="en-US" b="0" i="0" dirty="0">
                <a:solidFill>
                  <a:srgbClr val="161616"/>
                </a:solidFill>
                <a:effectLst/>
                <a:latin typeface="Open Sans"/>
              </a:rPr>
              <a:t>. This includes support for:</a:t>
            </a:r>
          </a:p>
          <a:p>
            <a:pPr algn="l">
              <a:buFont typeface="Arial" panose="020B0604020202020204" pitchFamily="34" charset="0"/>
              <a:buChar char="•"/>
            </a:pPr>
            <a:r>
              <a:rPr lang="en-US" b="0" i="0" dirty="0">
                <a:solidFill>
                  <a:srgbClr val="161616"/>
                </a:solidFill>
                <a:effectLst/>
                <a:latin typeface="Open Sans"/>
              </a:rPr>
              <a:t>Strengthening legislation on cybercrime and electronic evidence in line with rule of law and human rights (including data protection) standards</a:t>
            </a:r>
          </a:p>
          <a:p>
            <a:pPr algn="l">
              <a:buFont typeface="Arial" panose="020B0604020202020204" pitchFamily="34" charset="0"/>
              <a:buChar char="•"/>
            </a:pPr>
            <a:r>
              <a:rPr lang="en-US" b="0" i="0" dirty="0">
                <a:solidFill>
                  <a:srgbClr val="161616"/>
                </a:solidFill>
                <a:effectLst/>
                <a:latin typeface="Open Sans"/>
              </a:rPr>
              <a:t>Training judges, prosecutors and law enforcement officers</a:t>
            </a:r>
          </a:p>
          <a:p>
            <a:pPr algn="l">
              <a:buFont typeface="Arial" panose="020B0604020202020204" pitchFamily="34" charset="0"/>
              <a:buChar char="•"/>
            </a:pPr>
            <a:r>
              <a:rPr lang="en-US" b="0" i="0" dirty="0">
                <a:solidFill>
                  <a:srgbClr val="161616"/>
                </a:solidFill>
                <a:effectLst/>
                <a:latin typeface="Open Sans"/>
              </a:rPr>
              <a:t>Establishing specialized cybercrime and forensic units and improving interagency cooperation</a:t>
            </a:r>
          </a:p>
          <a:p>
            <a:pPr algn="l">
              <a:buFont typeface="Arial" panose="020B0604020202020204" pitchFamily="34" charset="0"/>
              <a:buChar char="•"/>
            </a:pPr>
            <a:r>
              <a:rPr lang="en-US" b="0" i="0" dirty="0">
                <a:solidFill>
                  <a:srgbClr val="161616"/>
                </a:solidFill>
                <a:effectLst/>
                <a:latin typeface="Open Sans"/>
              </a:rPr>
              <a:t>Promoting public/private cooperation</a:t>
            </a:r>
          </a:p>
          <a:p>
            <a:pPr algn="l">
              <a:buFont typeface="Arial" panose="020B0604020202020204" pitchFamily="34" charset="0"/>
              <a:buChar char="•"/>
            </a:pPr>
            <a:r>
              <a:rPr lang="en-US" b="0" i="0" dirty="0">
                <a:solidFill>
                  <a:srgbClr val="161616"/>
                </a:solidFill>
                <a:effectLst/>
                <a:latin typeface="Open Sans"/>
              </a:rPr>
              <a:t>Protecting children against sexual violence online</a:t>
            </a:r>
          </a:p>
          <a:p>
            <a:pPr algn="l">
              <a:buFont typeface="Arial" panose="020B0604020202020204" pitchFamily="34" charset="0"/>
              <a:buChar char="•"/>
            </a:pPr>
            <a:r>
              <a:rPr lang="en-US" b="0" i="0" dirty="0">
                <a:solidFill>
                  <a:srgbClr val="161616"/>
                </a:solidFill>
                <a:effectLst/>
                <a:latin typeface="Open Sans"/>
              </a:rPr>
              <a:t>Enhancing the effectiveness of international cooperation</a:t>
            </a:r>
          </a:p>
          <a:p>
            <a:pPr algn="l"/>
            <a:r>
              <a:rPr lang="en-US" b="0" i="0" dirty="0">
                <a:solidFill>
                  <a:srgbClr val="161616"/>
                </a:solidFill>
                <a:effectLst/>
                <a:latin typeface="Open Sans"/>
              </a:rPr>
              <a:t>C-PROC, with its capacity building function, complements the work of the Cybercrime Convention Committee (</a:t>
            </a:r>
            <a:r>
              <a:rPr lang="en-US" b="0" i="0" u="none" strike="noStrike" dirty="0">
                <a:solidFill>
                  <a:srgbClr val="007BC8"/>
                </a:solidFill>
                <a:effectLst/>
                <a:latin typeface="Open Sans"/>
                <a:hlinkClick r:id="rId3"/>
              </a:rPr>
              <a:t>T-CY</a:t>
            </a:r>
            <a:r>
              <a:rPr lang="en-US" b="0" i="0" dirty="0">
                <a:solidFill>
                  <a:srgbClr val="161616"/>
                </a:solidFill>
                <a:effectLst/>
                <a:latin typeface="Open Sans"/>
              </a:rPr>
              <a:t>) through which State Parties follow the implementation of the Budapest Convention.</a:t>
            </a:r>
          </a:p>
          <a:p>
            <a:pPr marL="0" indent="0" eaLnBrk="1" hangingPunct="1">
              <a:spcBef>
                <a:spcPct val="0"/>
              </a:spcBef>
              <a:buFontTx/>
              <a:buNone/>
            </a:pPr>
            <a:endParaRPr lang="en-US" dirty="0"/>
          </a:p>
          <a:p>
            <a:pPr marL="0" indent="0" eaLnBrk="1" hangingPunct="1">
              <a:spcBef>
                <a:spcPct val="0"/>
              </a:spcBef>
              <a:buFontTx/>
              <a:buNone/>
            </a:pPr>
            <a:r>
              <a:rPr lang="en-US" dirty="0"/>
              <a:t>The Council of Europe has supported over 1000 activities through its past and ongoing projects. Details of the ongoing projects listed on the slide. Details of each project are reproduced below:</a:t>
            </a:r>
          </a:p>
          <a:p>
            <a:pPr marL="0" indent="0" eaLnBrk="1" hangingPunct="1">
              <a:spcBef>
                <a:spcPct val="0"/>
              </a:spcBef>
              <a:buFontTx/>
              <a:buNone/>
            </a:pPr>
            <a:endParaRPr lang="en-US" dirty="0"/>
          </a:p>
          <a:p>
            <a:r>
              <a:rPr lang="en-US" b="1" dirty="0">
                <a:effectLst/>
                <a:latin typeface="Open Sans"/>
              </a:rPr>
              <a:t>GLACY+ </a:t>
            </a:r>
            <a:r>
              <a:rPr lang="en-US" dirty="0">
                <a:effectLst/>
                <a:latin typeface="Open Sans"/>
              </a:rPr>
              <a:t>is a Joint project of the European Union (Instrument Contributing to Peace and Stability) and the Council of Europe.</a:t>
            </a:r>
          </a:p>
          <a:p>
            <a:r>
              <a:rPr lang="en-US" dirty="0">
                <a:effectLst/>
                <a:latin typeface="Open Sans"/>
              </a:rPr>
              <a:t>GLACY+ is intended to extend the experience of the </a:t>
            </a:r>
            <a:r>
              <a:rPr lang="en-US" u="none" strike="noStrike" dirty="0">
                <a:solidFill>
                  <a:srgbClr val="007BC8"/>
                </a:solidFill>
                <a:effectLst/>
                <a:latin typeface="Open Sans"/>
                <a:hlinkClick r:id="rId4"/>
              </a:rPr>
              <a:t>GLACY project</a:t>
            </a:r>
            <a:r>
              <a:rPr lang="en-US" dirty="0">
                <a:effectLst/>
                <a:latin typeface="Open Sans"/>
              </a:rPr>
              <a:t> (2013 – 2016) and supports fifteen priority and hub countries in Africa, Asia-Pacific and Latin America and the Caribbean region – Benin, Burkina Faso, Cabo Verde, Chile, Costa Rica, Dominican Republic, Ghana, Mauritius, Morocco, Nigeria, Paraguay, Philippines, Senegal, Sri Lanka and Tonga. These countries may serve as hubs to share their experience within their respective regions.</a:t>
            </a:r>
          </a:p>
          <a:p>
            <a:r>
              <a:rPr lang="en-US" b="0" dirty="0">
                <a:effectLst/>
                <a:latin typeface="Open Sans"/>
              </a:rPr>
              <a:t>Objectives:</a:t>
            </a:r>
          </a:p>
          <a:p>
            <a:r>
              <a:rPr lang="en-US" dirty="0">
                <a:effectLst/>
                <a:latin typeface="Open Sans"/>
              </a:rPr>
              <a:t>To strengthen the capacities of States worldwide to apply legislation on cybercrime and electronic evidence and enhance their abilities for effective international cooperation in this area.</a:t>
            </a:r>
          </a:p>
          <a:p>
            <a:pPr>
              <a:buFont typeface="+mj-lt"/>
              <a:buAutoNum type="arabicPeriod"/>
            </a:pPr>
            <a:r>
              <a:rPr lang="en-US" dirty="0">
                <a:effectLst/>
              </a:rPr>
              <a:t>To promote consistent cybercrime legislation, policies and strategies;</a:t>
            </a:r>
          </a:p>
          <a:p>
            <a:pPr>
              <a:buFont typeface="+mj-lt"/>
              <a:buAutoNum type="arabicPeriod"/>
            </a:pPr>
            <a:r>
              <a:rPr lang="en-US" dirty="0">
                <a:effectLst/>
              </a:rPr>
              <a:t>To strengthen the capacity of police authorities to investigate cybercrime and engage in effective police-to-police cooperation with each other as well as with cybercrime units in Europe and other regions;</a:t>
            </a:r>
          </a:p>
          <a:p>
            <a:pPr>
              <a:buFont typeface="+mj-lt"/>
              <a:buAutoNum type="arabicPeriod"/>
            </a:pPr>
            <a:r>
              <a:rPr lang="en-US" dirty="0">
                <a:effectLst/>
              </a:rPr>
              <a:t>To enable criminal justice authorities to apply legislation and prosecute and adjudicate cases of cybercrime and electronic evidence and engage in international cooperation.</a:t>
            </a:r>
          </a:p>
          <a:p>
            <a:r>
              <a:rPr lang="en-US" b="0" i="0" dirty="0">
                <a:solidFill>
                  <a:srgbClr val="161616"/>
                </a:solidFill>
                <a:effectLst/>
                <a:latin typeface="Open Sans"/>
              </a:rPr>
              <a:t/>
            </a:r>
            <a:br>
              <a:rPr lang="en-US" b="0" i="0" dirty="0">
                <a:solidFill>
                  <a:srgbClr val="161616"/>
                </a:solidFill>
                <a:effectLst/>
                <a:latin typeface="Open Sans"/>
              </a:rPr>
            </a:br>
            <a:r>
              <a:rPr lang="en-US" sz="1200" b="1" kern="1200" dirty="0" err="1">
                <a:solidFill>
                  <a:schemeClr val="tx1"/>
                </a:solidFill>
                <a:latin typeface="+mn-lt"/>
                <a:ea typeface="MS PGothic" pitchFamily="34" charset="-128"/>
                <a:cs typeface="ＭＳ Ｐゴシック" charset="0"/>
              </a:rPr>
              <a:t>CyberEast</a:t>
            </a:r>
            <a:r>
              <a:rPr lang="en-US" sz="1200" b="1" kern="1200" dirty="0">
                <a:solidFill>
                  <a:schemeClr val="tx1"/>
                </a:solidFill>
                <a:latin typeface="+mn-lt"/>
                <a:ea typeface="MS PGothic" pitchFamily="34" charset="-128"/>
                <a:cs typeface="ＭＳ Ｐゴシック" charset="0"/>
              </a:rPr>
              <a:t> </a:t>
            </a:r>
            <a:r>
              <a:rPr lang="en-US" sz="1200" kern="1200" dirty="0">
                <a:solidFill>
                  <a:schemeClr val="tx1"/>
                </a:solidFill>
                <a:latin typeface="+mn-lt"/>
                <a:ea typeface="MS PGothic" pitchFamily="34" charset="-128"/>
                <a:cs typeface="ＭＳ Ｐゴシック" charset="0"/>
              </a:rPr>
              <a:t>is a joint project of the European Union and the Council of Europe, implemented in the Eastern Partnership region by the Council of Europe under the European </a:t>
            </a:r>
            <a:r>
              <a:rPr lang="en-US" sz="1200" kern="1200" dirty="0" err="1">
                <a:solidFill>
                  <a:schemeClr val="tx1"/>
                </a:solidFill>
                <a:latin typeface="+mn-lt"/>
                <a:ea typeface="MS PGothic" pitchFamily="34" charset="-128"/>
                <a:cs typeface="ＭＳ Ｐゴシック" charset="0"/>
              </a:rPr>
              <a:t>Neighbourhood</a:t>
            </a:r>
            <a:r>
              <a:rPr lang="en-US" sz="1200" kern="1200" dirty="0">
                <a:solidFill>
                  <a:schemeClr val="tx1"/>
                </a:solidFill>
                <a:latin typeface="+mn-lt"/>
                <a:ea typeface="MS PGothic" pitchFamily="34" charset="-128"/>
                <a:cs typeface="ＭＳ Ｐゴシック" charset="0"/>
              </a:rPr>
              <a:t> East Instrument (ENI). </a:t>
            </a:r>
          </a:p>
          <a:p>
            <a:r>
              <a:rPr lang="en-US" sz="1200" kern="1200" dirty="0">
                <a:solidFill>
                  <a:schemeClr val="tx1"/>
                </a:solidFill>
                <a:latin typeface="+mn-lt"/>
                <a:ea typeface="MS PGothic" pitchFamily="34" charset="-128"/>
                <a:cs typeface="ＭＳ Ｐゴシック" charset="0"/>
              </a:rPr>
              <a:t>Participating countries: Armenia, Azerbaijan, Belarus, Georgia, Moldova and Ukraine. </a:t>
            </a:r>
          </a:p>
          <a:p>
            <a:r>
              <a:rPr lang="en-US" sz="1200" kern="1200" dirty="0">
                <a:solidFill>
                  <a:schemeClr val="tx1"/>
                </a:solidFill>
                <a:latin typeface="+mn-lt"/>
                <a:ea typeface="MS PGothic" pitchFamily="34" charset="-128"/>
                <a:cs typeface="ＭＳ Ｐゴシック" charset="0"/>
              </a:rPr>
              <a:t>The project aims at adopting legislative and policy frameworks compliant to the Budapest Convention on Cybercrime and related instruments, reinforcing the capacities of judicial and law enforcement authorities and interagency cooperation, and increasing efficient international cooperation and trust on criminal justice, cybercrime and electronic evidence, including between service providers and law enforcement.</a:t>
            </a:r>
          </a:p>
          <a:p>
            <a:endParaRPr lang="en-US" sz="1200" kern="1200" dirty="0">
              <a:solidFill>
                <a:schemeClr val="tx1"/>
              </a:solidFill>
              <a:latin typeface="+mn-lt"/>
              <a:ea typeface="MS PGothic" pitchFamily="34" charset="-128"/>
              <a:cs typeface="ＭＳ Ｐゴシック" charset="0"/>
            </a:endParaRPr>
          </a:p>
          <a:p>
            <a:r>
              <a:rPr lang="en-US" sz="1200" b="1" kern="1200" dirty="0" err="1">
                <a:solidFill>
                  <a:schemeClr val="tx1"/>
                </a:solidFill>
                <a:latin typeface="+mn-lt"/>
                <a:ea typeface="MS PGothic" pitchFamily="34" charset="-128"/>
                <a:cs typeface="ＭＳ Ｐゴシック" charset="0"/>
              </a:rPr>
              <a:t>iPROCEEDS</a:t>
            </a:r>
            <a:r>
              <a:rPr lang="en-US" sz="1200" b="1" kern="1200" dirty="0">
                <a:solidFill>
                  <a:schemeClr val="tx1"/>
                </a:solidFill>
                <a:latin typeface="+mn-lt"/>
                <a:ea typeface="MS PGothic" pitchFamily="34" charset="-128"/>
                <a:cs typeface="ＭＳ Ｐゴシック" charset="0"/>
              </a:rPr>
              <a:t> – 2: </a:t>
            </a:r>
            <a:r>
              <a:rPr lang="en-US" sz="1200" kern="1200" dirty="0">
                <a:solidFill>
                  <a:schemeClr val="tx1"/>
                </a:solidFill>
                <a:latin typeface="+mn-lt"/>
                <a:ea typeface="MS PGothic" pitchFamily="34" charset="-128"/>
                <a:cs typeface="ＭＳ Ｐゴシック" charset="0"/>
              </a:rPr>
              <a:t>Cooperation on Cybercrime under the Instrument of Pre-accession Assistance (IPA) – is a Joint project of the European Union and the Council of Europe. Participating countries/areas: Albania, Bosnia and Herzegovina, Montenegro, North Macedonia, Serbia, Turkey and Kosovo* Objective: To further strengthen the capacity of authorities in project countries and areas to search, seize and confiscate cybercrime proceeds and prevent money laundering on the Internet and to secure electronic evidence. *This designation is without prejudice to positions on status, and is in line with UNSC 1244 and the ICJ Opinion on the Kosovo Declaration of Independence. </a:t>
            </a:r>
          </a:p>
          <a:p>
            <a:endParaRPr lang="en-US" sz="1200" kern="1200" dirty="0">
              <a:solidFill>
                <a:schemeClr val="tx1"/>
              </a:solidFill>
              <a:latin typeface="+mn-lt"/>
              <a:ea typeface="MS PGothic" pitchFamily="34" charset="-128"/>
              <a:cs typeface="ＭＳ Ｐゴシック" charset="0"/>
            </a:endParaRPr>
          </a:p>
          <a:p>
            <a:r>
              <a:rPr lang="en-US" sz="1200" b="1" kern="1200" dirty="0" err="1">
                <a:solidFill>
                  <a:schemeClr val="tx1"/>
                </a:solidFill>
                <a:latin typeface="+mn-lt"/>
                <a:ea typeface="MS PGothic" pitchFamily="34" charset="-128"/>
                <a:cs typeface="ＭＳ Ｐゴシック" charset="0"/>
              </a:rPr>
              <a:t>CyberSouth</a:t>
            </a:r>
            <a:r>
              <a:rPr lang="en-US" sz="1200" b="1" kern="1200" dirty="0">
                <a:solidFill>
                  <a:schemeClr val="tx1"/>
                </a:solidFill>
                <a:latin typeface="+mn-lt"/>
                <a:ea typeface="MS PGothic" pitchFamily="34" charset="-128"/>
                <a:cs typeface="ＭＳ Ｐゴシック" charset="0"/>
              </a:rPr>
              <a:t> </a:t>
            </a:r>
            <a:r>
              <a:rPr lang="en-US" sz="1200" kern="1200" dirty="0">
                <a:solidFill>
                  <a:schemeClr val="tx1"/>
                </a:solidFill>
                <a:latin typeface="+mn-lt"/>
                <a:ea typeface="MS PGothic" pitchFamily="34" charset="-128"/>
                <a:cs typeface="ＭＳ Ｐゴシック" charset="0"/>
              </a:rPr>
              <a:t>is a joint project of the European Union (European </a:t>
            </a:r>
            <a:r>
              <a:rPr lang="en-US" sz="1200" kern="1200" dirty="0" err="1">
                <a:solidFill>
                  <a:schemeClr val="tx1"/>
                </a:solidFill>
                <a:latin typeface="+mn-lt"/>
                <a:ea typeface="MS PGothic" pitchFamily="34" charset="-128"/>
                <a:cs typeface="ＭＳ Ｐゴシック" charset="0"/>
              </a:rPr>
              <a:t>Neighbourhood</a:t>
            </a:r>
            <a:r>
              <a:rPr lang="en-US" sz="1200" kern="1200" dirty="0">
                <a:solidFill>
                  <a:schemeClr val="tx1"/>
                </a:solidFill>
                <a:latin typeface="+mn-lt"/>
                <a:ea typeface="MS PGothic" pitchFamily="34" charset="-128"/>
                <a:cs typeface="ＭＳ Ｐゴシック" charset="0"/>
              </a:rPr>
              <a:t> Instrument) and the Council of Europe. </a:t>
            </a:r>
            <a:r>
              <a:rPr lang="en-US" sz="1200" kern="1200" dirty="0" err="1">
                <a:solidFill>
                  <a:schemeClr val="tx1"/>
                </a:solidFill>
                <a:latin typeface="+mn-lt"/>
                <a:ea typeface="MS PGothic" pitchFamily="34" charset="-128"/>
                <a:cs typeface="ＭＳ Ｐゴシック" charset="0"/>
              </a:rPr>
              <a:t>CyberSouth</a:t>
            </a:r>
            <a:r>
              <a:rPr lang="en-US" sz="1200" kern="1200" dirty="0">
                <a:solidFill>
                  <a:schemeClr val="tx1"/>
                </a:solidFill>
                <a:latin typeface="+mn-lt"/>
                <a:ea typeface="MS PGothic" pitchFamily="34" charset="-128"/>
                <a:cs typeface="ＭＳ Ｐゴシック" charset="0"/>
              </a:rPr>
              <a:t> aims to strengthen legislation and institutional capacities on cybercrime and electronic evidence in the region of the Southern </a:t>
            </a:r>
            <a:r>
              <a:rPr lang="en-US" sz="1200" kern="1200" dirty="0" err="1">
                <a:solidFill>
                  <a:schemeClr val="tx1"/>
                </a:solidFill>
                <a:latin typeface="+mn-lt"/>
                <a:ea typeface="MS PGothic" pitchFamily="34" charset="-128"/>
                <a:cs typeface="ＭＳ Ｐゴシック" charset="0"/>
              </a:rPr>
              <a:t>Neighbourhood</a:t>
            </a:r>
            <a:r>
              <a:rPr lang="en-US" sz="1200" kern="1200" dirty="0">
                <a:solidFill>
                  <a:schemeClr val="tx1"/>
                </a:solidFill>
                <a:latin typeface="+mn-lt"/>
                <a:ea typeface="MS PGothic" pitchFamily="34" charset="-128"/>
                <a:cs typeface="ＭＳ Ｐゴシック" charset="0"/>
              </a:rPr>
              <a:t> in line with human rights and rule of law requirements. </a:t>
            </a:r>
          </a:p>
          <a:p>
            <a:r>
              <a:rPr lang="en-US" sz="1200" kern="1200" dirty="0">
                <a:solidFill>
                  <a:schemeClr val="tx1"/>
                </a:solidFill>
                <a:latin typeface="+mn-lt"/>
                <a:ea typeface="MS PGothic" pitchFamily="34" charset="-128"/>
                <a:cs typeface="ＭＳ Ｐゴシック" charset="0"/>
              </a:rPr>
              <a:t>Project area: Southern </a:t>
            </a:r>
            <a:r>
              <a:rPr lang="en-US" sz="1200" kern="1200" dirty="0" err="1">
                <a:solidFill>
                  <a:schemeClr val="tx1"/>
                </a:solidFill>
                <a:latin typeface="+mn-lt"/>
                <a:ea typeface="MS PGothic" pitchFamily="34" charset="-128"/>
                <a:cs typeface="ＭＳ Ｐゴシック" charset="0"/>
              </a:rPr>
              <a:t>Neighbourhood</a:t>
            </a:r>
            <a:r>
              <a:rPr lang="en-US" sz="1200" kern="1200" dirty="0">
                <a:solidFill>
                  <a:schemeClr val="tx1"/>
                </a:solidFill>
                <a:latin typeface="+mn-lt"/>
                <a:ea typeface="MS PGothic" pitchFamily="34" charset="-128"/>
                <a:cs typeface="ＭＳ Ｐゴシック" charset="0"/>
              </a:rPr>
              <a:t> region </a:t>
            </a:r>
          </a:p>
          <a:p>
            <a:r>
              <a:rPr lang="en-US" sz="1200" kern="1200" dirty="0">
                <a:solidFill>
                  <a:schemeClr val="tx1"/>
                </a:solidFill>
                <a:latin typeface="+mn-lt"/>
                <a:ea typeface="MS PGothic" pitchFamily="34" charset="-128"/>
                <a:cs typeface="ＭＳ Ｐゴシック" charset="0"/>
              </a:rPr>
              <a:t>Initial priority areas: Algeria, Jordan, Lebanon, Morocco and Tunisia </a:t>
            </a:r>
          </a:p>
          <a:p>
            <a:r>
              <a:rPr lang="en-US" sz="1200" kern="1200" dirty="0">
                <a:solidFill>
                  <a:schemeClr val="tx1"/>
                </a:solidFill>
                <a:latin typeface="+mn-lt"/>
                <a:ea typeface="MS PGothic" pitchFamily="34" charset="-128"/>
                <a:cs typeface="ＭＳ Ｐゴシック" charset="0"/>
              </a:rPr>
              <a:t>Objectives: </a:t>
            </a:r>
          </a:p>
          <a:p>
            <a:pPr marL="228600" indent="-228600">
              <a:buAutoNum type="arabicPeriod"/>
            </a:pPr>
            <a:r>
              <a:rPr lang="en-US" sz="1200" kern="1200" dirty="0">
                <a:solidFill>
                  <a:schemeClr val="tx1"/>
                </a:solidFill>
                <a:latin typeface="+mn-lt"/>
                <a:ea typeface="MS PGothic" pitchFamily="34" charset="-128"/>
                <a:cs typeface="ＭＳ Ｐゴシック" charset="0"/>
              </a:rPr>
              <a:t>Legislation </a:t>
            </a:r>
          </a:p>
          <a:p>
            <a:pPr marL="228600" indent="-228600">
              <a:buAutoNum type="arabicPeriod"/>
            </a:pPr>
            <a:r>
              <a:rPr lang="en-US" sz="1200" kern="1200" dirty="0" err="1">
                <a:solidFill>
                  <a:schemeClr val="tx1"/>
                </a:solidFill>
                <a:latin typeface="+mn-lt"/>
                <a:ea typeface="MS PGothic" pitchFamily="34" charset="-128"/>
                <a:cs typeface="ＭＳ Ｐゴシック" charset="0"/>
              </a:rPr>
              <a:t>Specialised</a:t>
            </a:r>
            <a:r>
              <a:rPr lang="en-US" sz="1200" kern="1200" dirty="0">
                <a:solidFill>
                  <a:schemeClr val="tx1"/>
                </a:solidFill>
                <a:latin typeface="+mn-lt"/>
                <a:ea typeface="MS PGothic" pitchFamily="34" charset="-128"/>
                <a:cs typeface="ＭＳ Ｐゴシック" charset="0"/>
              </a:rPr>
              <a:t> services and interagency as well as public/private cooperation </a:t>
            </a:r>
          </a:p>
          <a:p>
            <a:pPr marL="228600" indent="-228600">
              <a:buAutoNum type="arabicPeriod"/>
            </a:pPr>
            <a:r>
              <a:rPr lang="en-US" sz="1200" kern="1200" dirty="0">
                <a:solidFill>
                  <a:schemeClr val="tx1"/>
                </a:solidFill>
                <a:latin typeface="+mn-lt"/>
                <a:ea typeface="MS PGothic" pitchFamily="34" charset="-128"/>
                <a:cs typeface="ＭＳ Ｐゴシック" charset="0"/>
              </a:rPr>
              <a:t>Judicial training </a:t>
            </a:r>
          </a:p>
          <a:p>
            <a:pPr marL="228600" indent="-228600">
              <a:buAutoNum type="arabicPeriod"/>
            </a:pPr>
            <a:r>
              <a:rPr lang="en-US" sz="1200" kern="1200" dirty="0">
                <a:solidFill>
                  <a:schemeClr val="tx1"/>
                </a:solidFill>
                <a:latin typeface="+mn-lt"/>
                <a:ea typeface="MS PGothic" pitchFamily="34" charset="-128"/>
                <a:cs typeface="ＭＳ Ｐゴシック" charset="0"/>
              </a:rPr>
              <a:t>International cooperation </a:t>
            </a:r>
          </a:p>
          <a:p>
            <a:pPr marL="228600" indent="-228600">
              <a:buAutoNum type="arabicPeriod"/>
            </a:pPr>
            <a:r>
              <a:rPr lang="en-US" sz="1200" kern="1200" dirty="0">
                <a:solidFill>
                  <a:schemeClr val="tx1"/>
                </a:solidFill>
                <a:latin typeface="+mn-lt"/>
                <a:ea typeface="MS PGothic" pitchFamily="34" charset="-128"/>
                <a:cs typeface="ＭＳ Ｐゴシック" charset="0"/>
              </a:rPr>
              <a:t>Strategic priorities on cybercrime and electronic evidence</a:t>
            </a:r>
          </a:p>
          <a:p>
            <a:pPr marL="228600" indent="-228600">
              <a:buAutoNum type="arabicPeriod"/>
            </a:pPr>
            <a:endParaRPr lang="en-US" sz="1200" kern="1200" dirty="0">
              <a:solidFill>
                <a:schemeClr val="tx1"/>
              </a:solidFill>
              <a:latin typeface="+mn-lt"/>
              <a:ea typeface="MS PGothic" pitchFamily="34" charset="-128"/>
              <a:cs typeface="ＭＳ Ｐゴシック" charset="0"/>
            </a:endParaRPr>
          </a:p>
          <a:p>
            <a:pPr marL="0" indent="0">
              <a:buNone/>
            </a:pPr>
            <a:r>
              <a:rPr lang="en-US" sz="1200" b="1" kern="1200" dirty="0">
                <a:solidFill>
                  <a:schemeClr val="tx1"/>
                </a:solidFill>
                <a:latin typeface="+mn-lt"/>
                <a:ea typeface="MS PGothic" pitchFamily="34" charset="-128"/>
                <a:cs typeface="ＭＳ Ｐゴシック" charset="0"/>
              </a:rPr>
              <a:t>Cybercrime@Octopus </a:t>
            </a:r>
            <a:r>
              <a:rPr lang="en-US" sz="1200" kern="1200" dirty="0">
                <a:solidFill>
                  <a:schemeClr val="tx1"/>
                </a:solidFill>
                <a:latin typeface="+mn-lt"/>
                <a:ea typeface="MS PGothic" pitchFamily="34" charset="-128"/>
                <a:cs typeface="ＭＳ Ｐゴシック" charset="0"/>
              </a:rPr>
              <a:t>is a Council of Europe project based on voluntary contributions aimed at assisting countries worldwide to implement the Budapest Convention on Cybercrime and strengthen data protection and rule of law safeguards </a:t>
            </a:r>
          </a:p>
          <a:p>
            <a:pPr marL="0" indent="0">
              <a:buNone/>
            </a:pPr>
            <a:r>
              <a:rPr lang="en-US" sz="1200" kern="1200" dirty="0">
                <a:solidFill>
                  <a:schemeClr val="tx1"/>
                </a:solidFill>
                <a:latin typeface="+mn-lt"/>
                <a:ea typeface="MS PGothic" pitchFamily="34" charset="-128"/>
                <a:cs typeface="ＭＳ Ｐゴシック" charset="0"/>
              </a:rPr>
              <a:t>Results are expected in the following areas: </a:t>
            </a:r>
          </a:p>
          <a:p>
            <a:pPr marL="228600" indent="-228600">
              <a:buAutoNum type="arabicPeriod"/>
            </a:pPr>
            <a:r>
              <a:rPr lang="en-US" sz="1200" kern="1200" dirty="0">
                <a:solidFill>
                  <a:schemeClr val="tx1"/>
                </a:solidFill>
                <a:latin typeface="+mn-lt"/>
                <a:ea typeface="MS PGothic" pitchFamily="34" charset="-128"/>
                <a:cs typeface="ＭＳ Ｐゴシック" charset="0"/>
              </a:rPr>
              <a:t>To ensure the </a:t>
            </a:r>
            <a:r>
              <a:rPr lang="en-US" sz="1200" kern="1200" dirty="0" err="1">
                <a:solidFill>
                  <a:schemeClr val="tx1"/>
                </a:solidFill>
                <a:latin typeface="+mn-lt"/>
                <a:ea typeface="MS PGothic" pitchFamily="34" charset="-128"/>
                <a:cs typeface="ＭＳ Ｐゴシック" charset="0"/>
              </a:rPr>
              <a:t>organisation</a:t>
            </a:r>
            <a:r>
              <a:rPr lang="en-US" sz="1200" kern="1200" dirty="0">
                <a:solidFill>
                  <a:schemeClr val="tx1"/>
                </a:solidFill>
                <a:latin typeface="+mn-lt"/>
                <a:ea typeface="MS PGothic" pitchFamily="34" charset="-128"/>
                <a:cs typeface="ＭＳ Ｐゴシック" charset="0"/>
              </a:rPr>
              <a:t> of the annual Octopus conferences</a:t>
            </a:r>
          </a:p>
          <a:p>
            <a:pPr marL="228600" indent="-228600">
              <a:buAutoNum type="arabicPeriod"/>
            </a:pPr>
            <a:r>
              <a:rPr lang="en-US" sz="1200" kern="1200" dirty="0">
                <a:solidFill>
                  <a:schemeClr val="tx1"/>
                </a:solidFill>
                <a:latin typeface="+mn-lt"/>
                <a:ea typeface="MS PGothic" pitchFamily="34" charset="-128"/>
                <a:cs typeface="ＭＳ Ｐゴシック" charset="0"/>
              </a:rPr>
              <a:t>To co-fund and support the functioning of the Cybercrime Convention Committee with its enlarged membership, functions and number of meetings</a:t>
            </a:r>
          </a:p>
          <a:p>
            <a:pPr marL="228600" indent="-228600">
              <a:buAutoNum type="arabicPeriod"/>
            </a:pPr>
            <a:r>
              <a:rPr lang="en-US" sz="1200" kern="1200" dirty="0">
                <a:solidFill>
                  <a:schemeClr val="tx1"/>
                </a:solidFill>
                <a:latin typeface="+mn-lt"/>
                <a:ea typeface="MS PGothic" pitchFamily="34" charset="-128"/>
                <a:cs typeface="ＭＳ Ｐゴシック" charset="0"/>
              </a:rPr>
              <a:t>To provide advice and other assistance to countries which are prepared to implement the Budapest Convention and related instruments on data protection and the protection of children. </a:t>
            </a:r>
          </a:p>
          <a:p>
            <a:pPr marL="0" indent="0">
              <a:buNone/>
            </a:pPr>
            <a:r>
              <a:rPr lang="en-US" sz="1200" kern="1200" dirty="0">
                <a:solidFill>
                  <a:schemeClr val="tx1"/>
                </a:solidFill>
                <a:latin typeface="+mn-lt"/>
                <a:ea typeface="MS PGothic" pitchFamily="34" charset="-128"/>
                <a:cs typeface="ＭＳ Ｐゴシック" charset="0"/>
              </a:rPr>
              <a:t>Duration of the project: 1 January 2014 – 31 December 2020.</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36</a:t>
            </a:fld>
            <a:endParaRPr lang="fr-FR"/>
          </a:p>
        </p:txBody>
      </p:sp>
    </p:spTree>
    <p:extLst>
      <p:ext uri="{BB962C8B-B14F-4D97-AF65-F5344CB8AC3E}">
        <p14:creationId xmlns:p14="http://schemas.microsoft.com/office/powerpoint/2010/main" val="389496660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the Budapest Convention has 65 parties. The trainer can explain that the Budapest Convention has impacted over 150 countries – since it serves as a guideline for legislation for many countries.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2671635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the Budapest Convention has 65 parties. The trainer can explain that the Budapest Convention has impacted over 150 countries – since it serves as a guideline for legislation for many countries.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7893842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This is the introductory slide for the fourth part of the session. The trainer should explain that this part will look several myths about the Budapest Convention and seek to address these. </a:t>
            </a: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39</a:t>
            </a:fld>
            <a:endParaRPr lang="en-US" altLang="en-US"/>
          </a:p>
        </p:txBody>
      </p:sp>
    </p:spTree>
    <p:extLst>
      <p:ext uri="{BB962C8B-B14F-4D97-AF65-F5344CB8AC3E}">
        <p14:creationId xmlns:p14="http://schemas.microsoft.com/office/powerpoint/2010/main" val="33024489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This slide outlines the objectives of this session. It underscores what participants should expect to learn from the slides. The participants can be informed that this slide will be revisited at the end of the session to assess whether the objectives were met. </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4</a:t>
            </a:fld>
            <a:endParaRPr lang="en-GB"/>
          </a:p>
        </p:txBody>
      </p:sp>
    </p:spTree>
    <p:extLst>
      <p:ext uri="{BB962C8B-B14F-4D97-AF65-F5344CB8AC3E}">
        <p14:creationId xmlns:p14="http://schemas.microsoft.com/office/powerpoint/2010/main" val="315980072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highlights a myth about the Budapest Convention – that it is a regional convention or that it is Eurocentric. The trainer can ask how many of the delegates hold this misconception, before moving onto the next slide to dispel this misconception.</a:t>
            </a:r>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40</a:t>
            </a:fld>
            <a:endParaRPr lang="en-US" altLang="en-US"/>
          </a:p>
        </p:txBody>
      </p:sp>
    </p:spTree>
    <p:extLst>
      <p:ext uri="{BB962C8B-B14F-4D97-AF65-F5344CB8AC3E}">
        <p14:creationId xmlns:p14="http://schemas.microsoft.com/office/powerpoint/2010/main" val="187113907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a map of the world with the Antarctica continent highlighted in red. The purpose of the slide is to highlight that Antarctica is the only content in the world which does not have any parties to the Budapest Convention. The trainer can use this slide to emphasize that the Budapest Convention is truly a global convention, with membership in North America, South America, Africa, Europe, Asia and Australia.</a:t>
            </a:r>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41</a:t>
            </a:fld>
            <a:endParaRPr lang="en-US" altLang="en-US"/>
          </a:p>
        </p:txBody>
      </p:sp>
    </p:spTree>
    <p:extLst>
      <p:ext uri="{BB962C8B-B14F-4D97-AF65-F5344CB8AC3E}">
        <p14:creationId xmlns:p14="http://schemas.microsoft.com/office/powerpoint/2010/main" val="261613325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how there is an increase in the rate of accessions to the Budapest Convention over time. The slide groups accessions into four time periods:</a:t>
            </a:r>
          </a:p>
          <a:p>
            <a:pPr marL="228600" indent="-228600">
              <a:buAutoNum type="arabicPeriod"/>
            </a:pPr>
            <a:r>
              <a:rPr lang="en-US" dirty="0"/>
              <a:t>2001 – 2005 (blue)</a:t>
            </a:r>
          </a:p>
          <a:p>
            <a:pPr marL="228600" indent="-228600">
              <a:buAutoNum type="arabicPeriod"/>
            </a:pPr>
            <a:r>
              <a:rPr lang="en-US" dirty="0"/>
              <a:t>2006 – 2010 (yellow)</a:t>
            </a:r>
          </a:p>
          <a:p>
            <a:pPr marL="228600" indent="-228600">
              <a:buAutoNum type="arabicPeriod"/>
            </a:pPr>
            <a:r>
              <a:rPr lang="en-US" dirty="0"/>
              <a:t>2011 – 2015 (green)</a:t>
            </a:r>
          </a:p>
          <a:p>
            <a:pPr marL="228600" indent="-228600">
              <a:buAutoNum type="arabicPeriod"/>
            </a:pPr>
            <a:r>
              <a:rPr lang="en-US" dirty="0"/>
              <a:t>2016 – 2020  (red)</a:t>
            </a:r>
          </a:p>
          <a:p>
            <a:pPr marL="228600" indent="-228600">
              <a:buAutoNum type="arabicPeriod"/>
            </a:pPr>
            <a:endParaRPr lang="en-US" dirty="0"/>
          </a:p>
          <a:p>
            <a:pPr marL="0" indent="0">
              <a:buNone/>
            </a:pPr>
            <a:r>
              <a:rPr lang="en-US" dirty="0"/>
              <a:t>The animations demonstrate which counties acceded to the Budapest Convention in each time period. This slide can be used to demonstrate an uptake in accessions to the Budapest Convention – in particular an increase across the world. </a:t>
            </a:r>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42</a:t>
            </a:fld>
            <a:endParaRPr lang="en-US" altLang="en-US"/>
          </a:p>
        </p:txBody>
      </p:sp>
    </p:spTree>
    <p:extLst>
      <p:ext uri="{BB962C8B-B14F-4D97-AF65-F5344CB8AC3E}">
        <p14:creationId xmlns:p14="http://schemas.microsoft.com/office/powerpoint/2010/main" val="49435918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en-US" dirty="0"/>
              <a:t>This slide highlights key features to demonstrate that the Budapest Convention is NOT a regional or Eurocentric instrument. It demonstrates that the Budapest Convention is a global treaty and that the rate of accessions continues to accelerate. </a:t>
            </a:r>
          </a:p>
          <a:p>
            <a:pPr marL="0" indent="0" eaLnBrk="1" hangingPunct="1">
              <a:spcBef>
                <a:spcPct val="0"/>
              </a:spcBef>
              <a:buFontTx/>
              <a:buNone/>
            </a:pPr>
            <a:endParaRPr lang="en-US" dirty="0"/>
          </a:p>
          <a:p>
            <a:pPr marL="0" indent="0" eaLnBrk="1" hangingPunct="1">
              <a:spcBef>
                <a:spcPct val="0"/>
              </a:spcBef>
              <a:buFontTx/>
              <a:buNone/>
            </a:pPr>
            <a:r>
              <a:rPr lang="en-US" dirty="0"/>
              <a:t>Given the amount of time it took to negotiate and formulate the Budapest Convention (since around 1996), it would be unlikely that a new treaty would be formulated in less than 25 years at the very least particularly given the divergence on many of the issues that would be addressed in the new convention.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43</a:t>
            </a:fld>
            <a:endParaRPr lang="fr-FR"/>
          </a:p>
        </p:txBody>
      </p:sp>
    </p:spTree>
    <p:extLst>
      <p:ext uri="{BB962C8B-B14F-4D97-AF65-F5344CB8AC3E}">
        <p14:creationId xmlns:p14="http://schemas.microsoft.com/office/powerpoint/2010/main" val="26292502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highlights a myth about the Budapest Convention – that it is outdated. The trainer can ask how many of the delegates hold this misconception, before moving onto the next slide to dispel this misconception.</a:t>
            </a:r>
            <a:endParaRPr lang="aa-ET" dirty="0"/>
          </a:p>
          <a:p>
            <a:endParaRPr lang="en-US" dirty="0"/>
          </a:p>
          <a:p>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44</a:t>
            </a:fld>
            <a:endParaRPr lang="en-US" altLang="en-US"/>
          </a:p>
        </p:txBody>
      </p:sp>
    </p:spTree>
    <p:extLst>
      <p:ext uri="{BB962C8B-B14F-4D97-AF65-F5344CB8AC3E}">
        <p14:creationId xmlns:p14="http://schemas.microsoft.com/office/powerpoint/2010/main" val="276792753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7500" lnSpcReduction="2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demonstrates how the Budapest Convention is NOT outdated.  Though the Budapest Convention was drafted in 2001, it has technology neutral language which organically extends to new crimes and developments in technology. This is one of the key features of the Budapest Convention which ensures that it continues to remain relevant despite the extensive advancements in technology since its drafting in 2001. A number of guidance notes have been issued to demonstrate how the Budapest Convention applies to a range of offences that are not explicitly covered by the Budapest Convention, including:</a:t>
            </a:r>
          </a:p>
          <a:p>
            <a:pPr marL="742950" lvl="0"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Botnets</a:t>
            </a:r>
          </a:p>
          <a:p>
            <a:pPr marL="742950" lvl="0"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Identity theft </a:t>
            </a:r>
          </a:p>
          <a:p>
            <a:pPr marL="742950" lvl="0"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DDOS attacks</a:t>
            </a:r>
          </a:p>
          <a:p>
            <a:pPr marL="742950" lvl="0"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Critical infrastructure attacks</a:t>
            </a:r>
          </a:p>
          <a:p>
            <a:pPr marL="742950" lvl="0"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Malware </a:t>
            </a:r>
          </a:p>
          <a:p>
            <a:pPr marL="742950" lvl="0"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Spam</a:t>
            </a:r>
          </a:p>
          <a:p>
            <a:pPr marL="742950" lvl="0"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Election Interference </a:t>
            </a:r>
          </a:p>
          <a:p>
            <a:pPr marL="742950" lvl="0"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Terrorism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Where the language of the Budapest Convention is insufficient to adequately meet these advancements, Additional Protocols can be considered. For instance, the Additional Protocol to the Convention on Cybercrime, concerning the </a:t>
            </a:r>
            <a:r>
              <a:rPr lang="en-US" dirty="0" err="1"/>
              <a:t>criminalisation</a:t>
            </a:r>
            <a:r>
              <a:rPr lang="en-US" dirty="0"/>
              <a:t> of acts of a racist and xenophobic nature committed through computer systems was opened to signature in 2003. Moreover, a Second Additional Protocol (https://www.coe.int/en/web/cybercrime/t-cy-drafting-group) related to enhanced international cooperation is currently being negotiated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fact that the Budapest Convention is not outdated is perhaps best evidenced by the fact that it continues to be used as basis for different treaties including the Arab Convention on Combating Information. Technology Offences and the African Union Convention on Cyber Security and Personal Data Protection. Moreover, the Budapest Convention continues to be used as a guideline for countries around the world to draft domestic laws.</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45</a:t>
            </a:fld>
            <a:endParaRPr lang="fr-FR"/>
          </a:p>
        </p:txBody>
      </p:sp>
    </p:spTree>
    <p:extLst>
      <p:ext uri="{BB962C8B-B14F-4D97-AF65-F5344CB8AC3E}">
        <p14:creationId xmlns:p14="http://schemas.microsoft.com/office/powerpoint/2010/main" val="314435906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en-US" dirty="0"/>
              <a:t>The Budapest Convention continues to be ratified by countries, suggesting that it continues to remain relevant as the leading global cybercrime instrument. </a:t>
            </a:r>
          </a:p>
          <a:p>
            <a:pPr marL="0" indent="0" eaLnBrk="1" hangingPunct="1">
              <a:spcBef>
                <a:spcPct val="0"/>
              </a:spcBef>
              <a:buFontTx/>
              <a:buNone/>
            </a:pPr>
            <a:endParaRPr lang="en-US" dirty="0"/>
          </a:p>
          <a:p>
            <a:pPr marL="0" indent="0" eaLnBrk="1" hangingPunct="1">
              <a:spcBef>
                <a:spcPct val="0"/>
              </a:spcBef>
              <a:buFontTx/>
              <a:buNone/>
            </a:pPr>
            <a:r>
              <a:rPr lang="en-US" dirty="0"/>
              <a:t>The argument that the Budapest Convention is outdated is primarily based upon the fact that it was drafted in 2001. However, many countries have even older cybercrime legislations which continue to be effective and relevant. For instance:</a:t>
            </a:r>
          </a:p>
          <a:p>
            <a:pPr marL="228600" indent="-228600" eaLnBrk="1" hangingPunct="1">
              <a:spcBef>
                <a:spcPct val="0"/>
              </a:spcBef>
              <a:buFontTx/>
              <a:buAutoNum type="arabicPeriod"/>
            </a:pPr>
            <a:r>
              <a:rPr lang="en-US" dirty="0"/>
              <a:t>The US Computer Fraud and Abuse Act which was enacted in 1986</a:t>
            </a:r>
          </a:p>
          <a:p>
            <a:pPr marL="228600" indent="-228600" eaLnBrk="1" hangingPunct="1">
              <a:spcBef>
                <a:spcPct val="0"/>
              </a:spcBef>
              <a:buFontTx/>
              <a:buAutoNum type="arabicPeriod"/>
            </a:pPr>
            <a:r>
              <a:rPr lang="en-US" dirty="0"/>
              <a:t>The UK Computer Misuse Act was enacted in 1990</a:t>
            </a:r>
          </a:p>
          <a:p>
            <a:pPr marL="228600" indent="-228600" eaLnBrk="1" hangingPunct="1">
              <a:spcBef>
                <a:spcPct val="0"/>
              </a:spcBef>
              <a:buFontTx/>
              <a:buAutoNum type="arabicPeriod"/>
            </a:pPr>
            <a:r>
              <a:rPr lang="en-US" dirty="0"/>
              <a:t>The Australian Cybercrime Act was enacted in 2001</a:t>
            </a:r>
          </a:p>
          <a:p>
            <a:pPr marL="228600" indent="-228600" eaLnBrk="1" hangingPunct="1">
              <a:spcBef>
                <a:spcPct val="0"/>
              </a:spcBef>
              <a:buFontTx/>
              <a:buAutoNum type="arabicPeriod"/>
            </a:pPr>
            <a:r>
              <a:rPr lang="en-US" dirty="0"/>
              <a:t>The French Law No. 2004-575, For Confidence in the Digital Economy was enacted in 2004</a:t>
            </a:r>
          </a:p>
          <a:p>
            <a:pPr marL="228600" indent="-228600" eaLnBrk="1" hangingPunct="1">
              <a:spcBef>
                <a:spcPct val="0"/>
              </a:spcBef>
              <a:buFontTx/>
              <a:buAutoNum type="arabicPeriod"/>
            </a:pPr>
            <a:endParaRPr lang="en-US" dirty="0"/>
          </a:p>
          <a:p>
            <a:pPr marL="0" indent="0" eaLnBrk="1" hangingPunct="1">
              <a:spcBef>
                <a:spcPct val="0"/>
              </a:spcBef>
              <a:buFontTx/>
              <a:buNone/>
            </a:pPr>
            <a:r>
              <a:rPr lang="en-US" dirty="0"/>
              <a:t>As long as the language of a cybercrime convention or legislation is technology neutral, it will continue to remain relevant over a long period of time.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46</a:t>
            </a:fld>
            <a:endParaRPr lang="fr-FR"/>
          </a:p>
        </p:txBody>
      </p:sp>
    </p:spTree>
    <p:extLst>
      <p:ext uri="{BB962C8B-B14F-4D97-AF65-F5344CB8AC3E}">
        <p14:creationId xmlns:p14="http://schemas.microsoft.com/office/powerpoint/2010/main" val="249281687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highlights a myth about the Budapest Convention particularly among developing countries – that it has been drafted by a small group of countries (certain infrastructure countries). The trainer can read out quotation at the bottom of the screen and explain that this is a commonly asked question about the Budapest Convention.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trainer can ask how many of the delegates hold this misconception, before moving onto the next slide to dispel this misconception.</a:t>
            </a:r>
          </a:p>
          <a:p>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47</a:t>
            </a:fld>
            <a:endParaRPr lang="en-US" altLang="en-US"/>
          </a:p>
        </p:txBody>
      </p:sp>
    </p:spTree>
    <p:extLst>
      <p:ext uri="{BB962C8B-B14F-4D97-AF65-F5344CB8AC3E}">
        <p14:creationId xmlns:p14="http://schemas.microsoft.com/office/powerpoint/2010/main" val="198022289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en-US" dirty="0"/>
              <a:t>This slide explains why certain countries led the initial formulation of the Budapest Convention. </a:t>
            </a:r>
          </a:p>
          <a:p>
            <a:pPr marL="0" indent="0" eaLnBrk="1" hangingPunct="1">
              <a:spcBef>
                <a:spcPct val="0"/>
              </a:spcBef>
              <a:buFontTx/>
              <a:buNone/>
            </a:pPr>
            <a:endParaRPr lang="en-US" dirty="0"/>
          </a:p>
          <a:p>
            <a:pPr marL="0" indent="0" eaLnBrk="1" hangingPunct="1">
              <a:spcBef>
                <a:spcPct val="0"/>
              </a:spcBef>
              <a:buFontTx/>
              <a:buNone/>
            </a:pPr>
            <a:r>
              <a:rPr lang="en-US" dirty="0"/>
              <a:t>For instance, many countries did not view cybercrime as a priority as early as 2001. This is largely due to the absence or limited nature of technological advancements in these countries during that period. </a:t>
            </a:r>
          </a:p>
          <a:p>
            <a:pPr marL="0" indent="0" eaLnBrk="1" hangingPunct="1">
              <a:spcBef>
                <a:spcPct val="0"/>
              </a:spcBef>
              <a:buFontTx/>
              <a:buNone/>
            </a:pPr>
            <a:endParaRPr lang="en-US" dirty="0"/>
          </a:p>
          <a:p>
            <a:pPr marL="0" indent="0" eaLnBrk="1" hangingPunct="1">
              <a:spcBef>
                <a:spcPct val="0"/>
              </a:spcBef>
              <a:buFontTx/>
              <a:buNone/>
            </a:pPr>
            <a:r>
              <a:rPr lang="en-US" dirty="0"/>
              <a:t>Moreover, it is important that politics, prejudice and strategic interests are not outweighed by the merits, utility and national interest in connection with joining a treaty. The Budapest Convention offers immense utility to all countries in their fight against cybercrime and in relation to the exchange of electronic evidence. </a:t>
            </a:r>
          </a:p>
          <a:p>
            <a:pPr marL="0" indent="0" eaLnBrk="1" hangingPunct="1">
              <a:spcBef>
                <a:spcPct val="0"/>
              </a:spcBef>
              <a:buFontTx/>
              <a:buNone/>
            </a:pPr>
            <a:endParaRPr lang="en-US" dirty="0"/>
          </a:p>
          <a:p>
            <a:pPr marL="0" indent="0" eaLnBrk="1" hangingPunct="1">
              <a:spcBef>
                <a:spcPct val="0"/>
              </a:spcBef>
              <a:buFontTx/>
              <a:buNone/>
            </a:pPr>
            <a:r>
              <a:rPr lang="en-US" dirty="0"/>
              <a:t>Finally, the threats that are posed by cybercriminals are the same across territorial boundaries. There is no difference between the threats faced by developed and developing nations. In this respect, the Budapest Convention addresses concerns of developing countries just as it does that of developed countries.</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48</a:t>
            </a:fld>
            <a:endParaRPr lang="fr-FR"/>
          </a:p>
        </p:txBody>
      </p:sp>
    </p:spTree>
    <p:extLst>
      <p:ext uri="{BB962C8B-B14F-4D97-AF65-F5344CB8AC3E}">
        <p14:creationId xmlns:p14="http://schemas.microsoft.com/office/powerpoint/2010/main" val="319343406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lang="en-US" dirty="0"/>
              <a:t>The Budapest Convention is not the only treaty that was drafted by a group of developed nations but later acceded to by many other developing nations. Many treaties, such as those listed on the slide, have been drafted by a group of countries, but have subsequently been adopted as global treaties. The Budapest Convention is no different from these treaties.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49</a:t>
            </a:fld>
            <a:endParaRPr lang="fr-FR"/>
          </a:p>
        </p:txBody>
      </p:sp>
    </p:spTree>
    <p:extLst>
      <p:ext uri="{BB962C8B-B14F-4D97-AF65-F5344CB8AC3E}">
        <p14:creationId xmlns:p14="http://schemas.microsoft.com/office/powerpoint/2010/main" val="12874904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This is the introductory slide for the first part of the session. The trainer should explain that this part will cover the scope and reach of the Budapest Convention. In particular, it will provide an overview of the three pillars of the Budapest Convention – namely substantive law, procedural law and international cooperation. It will also provide statistics on the number of parties to the Budapest Convention, the number of signatories and the number of countries invited to accede. This part will also provide an overview of the approach of the Council of Europe and different capacity building projects currently underway. </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5</a:t>
            </a:fld>
            <a:endParaRPr lang="en-GB"/>
          </a:p>
        </p:txBody>
      </p:sp>
    </p:spTree>
    <p:extLst>
      <p:ext uri="{BB962C8B-B14F-4D97-AF65-F5344CB8AC3E}">
        <p14:creationId xmlns:p14="http://schemas.microsoft.com/office/powerpoint/2010/main" val="309796580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en-US" dirty="0"/>
              <a:t>This slide shows an example of why it is not relevant that a convention is drafted or negotiated by a small number of countries. The trainer can explain that back in 1944 when the Chicago Convention was signed, it was only on the basis of a drafting and negotiation process which involved 52 states. Yet, currently it has 193 parties. The trainer can use this as an example to show the importance of viewing each convention on its own merits in view of national interest.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50</a:t>
            </a:fld>
            <a:endParaRPr lang="fr-FR"/>
          </a:p>
        </p:txBody>
      </p:sp>
    </p:spTree>
    <p:extLst>
      <p:ext uri="{BB962C8B-B14F-4D97-AF65-F5344CB8AC3E}">
        <p14:creationId xmlns:p14="http://schemas.microsoft.com/office/powerpoint/2010/main" val="385907032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highlights a myth about the Budapest Convention particularly among developing countries – that it </a:t>
            </a:r>
            <a:r>
              <a:rPr lang="en-US" dirty="0" err="1"/>
              <a:t>favours</a:t>
            </a:r>
            <a:r>
              <a:rPr lang="en-US" dirty="0"/>
              <a:t> developed or infrastructure countries. The trainer can ask how many of the delegates hold this misconception, before moving onto the next slide to dispel this misconception.</a:t>
            </a:r>
            <a:endParaRPr lang="aa-ET" dirty="0"/>
          </a:p>
          <a:p>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51</a:t>
            </a:fld>
            <a:endParaRPr lang="en-US" altLang="en-US"/>
          </a:p>
        </p:txBody>
      </p:sp>
    </p:spTree>
    <p:extLst>
      <p:ext uri="{BB962C8B-B14F-4D97-AF65-F5344CB8AC3E}">
        <p14:creationId xmlns:p14="http://schemas.microsoft.com/office/powerpoint/2010/main" val="35201488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en-US" dirty="0"/>
              <a:t>In the absence of the Budapest Convention or any other binding bilateral or multilateral mutual assistance treaty, requests for electronic evidence made by developing countries to developed countries are not always forthcoming. </a:t>
            </a:r>
          </a:p>
          <a:p>
            <a:pPr marL="0" indent="0" eaLnBrk="1" hangingPunct="1">
              <a:spcBef>
                <a:spcPct val="0"/>
              </a:spcBef>
              <a:buFontTx/>
              <a:buNone/>
            </a:pPr>
            <a:endParaRPr lang="en-US" dirty="0"/>
          </a:p>
          <a:p>
            <a:pPr marL="0" indent="0" eaLnBrk="1" hangingPunct="1">
              <a:spcBef>
                <a:spcPct val="0"/>
              </a:spcBef>
              <a:buFontTx/>
              <a:buNone/>
            </a:pPr>
            <a:r>
              <a:rPr lang="en-US" dirty="0"/>
              <a:t>The Budapest Convention provides greater benefit to developing countries it provides an avenue for these countries to make legally binding requests to developed/infrastructure countries (which are largely all members of the Budapest Convention). This provides a major benefit to developing countries from membership to the Budapest Convention. </a:t>
            </a:r>
          </a:p>
          <a:p>
            <a:pPr marL="0" indent="0" eaLnBrk="1" hangingPunct="1">
              <a:spcBef>
                <a:spcPct val="0"/>
              </a:spcBef>
              <a:buFontTx/>
              <a:buNone/>
            </a:pPr>
            <a:endParaRPr lang="en-US" dirty="0"/>
          </a:p>
          <a:p>
            <a:pPr marL="0" indent="0" eaLnBrk="1" hangingPunct="1">
              <a:spcBef>
                <a:spcPct val="0"/>
              </a:spcBef>
              <a:buFontTx/>
              <a:buNone/>
            </a:pPr>
            <a:r>
              <a:rPr lang="en-US" dirty="0"/>
              <a:t>Moreover, since the Budapest Convention allows refusal of requests where the requested country considers the offence to be a political offence or connected with a political offence, developing countries usually have more flexibility in refusing a request since in many developing countries, the scope of a political offence is broader.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52</a:t>
            </a:fld>
            <a:endParaRPr lang="fr-FR"/>
          </a:p>
        </p:txBody>
      </p:sp>
    </p:spTree>
    <p:extLst>
      <p:ext uri="{BB962C8B-B14F-4D97-AF65-F5344CB8AC3E}">
        <p14:creationId xmlns:p14="http://schemas.microsoft.com/office/powerpoint/2010/main" val="258621701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en-US" dirty="0"/>
              <a:t>The key way in which developing countries can benefit from the Budapest Convention is the ease of seeking assistance from US service providers, particularly with respect to expeditious preservation and through the implementation of Article 18.1.b of the Budapest Convention, sending requests for subscriber information directly to US service providers. This enables developing countries to preserve and obtain key evidence much more expeditiously than would be possible without the Budapest Convention. </a:t>
            </a:r>
          </a:p>
          <a:p>
            <a:pPr marL="0" indent="0" eaLnBrk="1" hangingPunct="1">
              <a:spcBef>
                <a:spcPct val="0"/>
              </a:spcBef>
              <a:buFontTx/>
              <a:buNone/>
            </a:pPr>
            <a:r>
              <a:rPr lang="en-US" dirty="0"/>
              <a:t>This benefit has been highlighted in the T-CY report (https://rm.coe.int/t-cy-2020-16-bc-benefits-rep-provisional/16809ef6ac) also.</a:t>
            </a:r>
          </a:p>
          <a:p>
            <a:pPr marL="0" indent="0" eaLnBrk="1" hangingPunct="1">
              <a:spcBef>
                <a:spcPct val="0"/>
              </a:spcBef>
              <a:buFontTx/>
              <a:buNone/>
            </a:pPr>
            <a:endParaRPr lang="en-US" dirty="0"/>
          </a:p>
          <a:p>
            <a:pPr marL="0" indent="0" eaLnBrk="1" hangingPunct="1">
              <a:spcBef>
                <a:spcPct val="0"/>
              </a:spcBef>
              <a:buFontTx/>
              <a:buNone/>
            </a:pPr>
            <a:r>
              <a:rPr lang="en-US" dirty="0"/>
              <a:t>Importantly, service providers tend to be more responsive and compliant with requests received from parties to the Budapest Convention – because they can be assured that these countries have appropriate safeguards and have international best practice legislation</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53</a:t>
            </a:fld>
            <a:endParaRPr lang="fr-FR"/>
          </a:p>
        </p:txBody>
      </p:sp>
    </p:spTree>
    <p:extLst>
      <p:ext uri="{BB962C8B-B14F-4D97-AF65-F5344CB8AC3E}">
        <p14:creationId xmlns:p14="http://schemas.microsoft.com/office/powerpoint/2010/main" val="178923269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marL="0" indent="0" eaLnBrk="1" hangingPunct="1">
              <a:spcBef>
                <a:spcPct val="0"/>
              </a:spcBef>
              <a:buFontTx/>
              <a:buNone/>
            </a:pPr>
            <a:r>
              <a:rPr lang="en-US" dirty="0"/>
              <a:t>This slide shows a comparison of how Facebook responded to data requests from countries which are parties to the Budapest Convention and other countries in H1 2019. The bar on the left shows the response of Facebook to parties to the Budapest Convention, while the bar on the right shows the response of Facebook to countries which are not parties to the Budapest Convention. </a:t>
            </a:r>
          </a:p>
          <a:p>
            <a:pPr marL="0" indent="0" eaLnBrk="1" hangingPunct="1">
              <a:spcBef>
                <a:spcPct val="0"/>
              </a:spcBef>
              <a:buFontTx/>
              <a:buNone/>
            </a:pPr>
            <a:endParaRPr lang="en-US" dirty="0"/>
          </a:p>
          <a:p>
            <a:pPr marL="0" indent="0" eaLnBrk="1" hangingPunct="1">
              <a:spcBef>
                <a:spcPct val="0"/>
              </a:spcBef>
              <a:buFontTx/>
              <a:buNone/>
            </a:pPr>
            <a:r>
              <a:rPr lang="en-US" dirty="0"/>
              <a:t>The trainer can demonstrate that in H1 2019, parties to the Budapest Convention made </a:t>
            </a:r>
            <a:r>
              <a:rPr lang="aa-ET" sz="1800" b="0" i="0" u="none" strike="noStrike" dirty="0">
                <a:solidFill>
                  <a:srgbClr val="000000"/>
                </a:solidFill>
                <a:effectLst/>
                <a:latin typeface="Calibri" panose="020F0502020204030204" pitchFamily="34" charset="0"/>
              </a:rPr>
              <a:t>94320</a:t>
            </a:r>
            <a:r>
              <a:rPr lang="aa-ET" dirty="0"/>
              <a:t> </a:t>
            </a:r>
            <a:r>
              <a:rPr lang="en-US" dirty="0"/>
              <a:t>data requests to Facebook. Facebook produced at least some data in </a:t>
            </a:r>
            <a:r>
              <a:rPr lang="aa-ET" sz="1800" b="0" i="0" u="none" strike="noStrike" dirty="0">
                <a:solidFill>
                  <a:srgbClr val="000000"/>
                </a:solidFill>
                <a:effectLst/>
                <a:latin typeface="Calibri" panose="020F0502020204030204" pitchFamily="34" charset="0"/>
              </a:rPr>
              <a:t>74752</a:t>
            </a:r>
            <a:r>
              <a:rPr lang="aa-ET" dirty="0"/>
              <a:t> </a:t>
            </a:r>
            <a:r>
              <a:rPr lang="en-US" dirty="0"/>
              <a:t>requests (approximately 79%).</a:t>
            </a:r>
          </a:p>
          <a:p>
            <a:pPr marL="0" indent="0" eaLnBrk="1" hangingPunct="1">
              <a:spcBef>
                <a:spcPct val="0"/>
              </a:spcBef>
              <a:buFontTx/>
              <a:buNone/>
            </a:pPr>
            <a:endParaRPr lang="en-US" dirty="0"/>
          </a:p>
          <a:p>
            <a:pPr marL="0" marR="0" lvl="0" indent="0" algn="l" defTabSz="457200" rtl="0" eaLnBrk="1" fontAlgn="base" latinLnBrk="0" hangingPunct="1">
              <a:lnSpc>
                <a:spcPct val="100000"/>
              </a:lnSpc>
              <a:spcBef>
                <a:spcPct val="0"/>
              </a:spcBef>
              <a:spcAft>
                <a:spcPct val="0"/>
              </a:spcAft>
              <a:buClrTx/>
              <a:buSzTx/>
              <a:buFontTx/>
              <a:buNone/>
              <a:tabLst/>
              <a:defRPr/>
            </a:pPr>
            <a:r>
              <a:rPr lang="en-US" dirty="0"/>
              <a:t>Conversely, in H1 2019, other countries (which are not parties to the Budapest Convention) made </a:t>
            </a:r>
            <a:r>
              <a:rPr lang="aa-ET" sz="1800" b="0" i="0" u="none" strike="noStrike" dirty="0">
                <a:solidFill>
                  <a:srgbClr val="000000"/>
                </a:solidFill>
                <a:effectLst/>
                <a:latin typeface="Calibri" panose="020F0502020204030204" pitchFamily="34" charset="0"/>
              </a:rPr>
              <a:t>35657</a:t>
            </a:r>
            <a:r>
              <a:rPr lang="aa-ET" sz="2800" dirty="0"/>
              <a:t> </a:t>
            </a:r>
            <a:r>
              <a:rPr lang="en-US" dirty="0"/>
              <a:t>data requests to Facebook. Facebook produced at least some data in </a:t>
            </a:r>
            <a:r>
              <a:rPr lang="aa-ET" sz="1800" b="0" i="0" u="none" strike="noStrike" dirty="0">
                <a:solidFill>
                  <a:srgbClr val="000000"/>
                </a:solidFill>
                <a:effectLst/>
                <a:latin typeface="Calibri" panose="020F0502020204030204" pitchFamily="34" charset="0"/>
              </a:rPr>
              <a:t>20622</a:t>
            </a:r>
            <a:r>
              <a:rPr lang="aa-ET" sz="2800" dirty="0"/>
              <a:t> </a:t>
            </a:r>
            <a:r>
              <a:rPr lang="aa-ET" dirty="0"/>
              <a:t> </a:t>
            </a:r>
            <a:r>
              <a:rPr lang="en-US" dirty="0"/>
              <a:t>requests (approximately 58%).</a:t>
            </a:r>
          </a:p>
          <a:p>
            <a:pPr marL="0" marR="0" lvl="0" indent="0" algn="l" defTabSz="457200" rtl="0" eaLnBrk="1" fontAlgn="base" latinLnBrk="0" hangingPunct="1">
              <a:lnSpc>
                <a:spcPct val="100000"/>
              </a:lnSpc>
              <a:spcBef>
                <a:spcPct val="0"/>
              </a:spcBef>
              <a:spcAft>
                <a:spcPct val="0"/>
              </a:spcAft>
              <a:buClrTx/>
              <a:buSzTx/>
              <a:buFontTx/>
              <a:buNone/>
              <a:tabLst/>
              <a:defRPr/>
            </a:pPr>
            <a:endParaRPr lang="en-US" dirty="0"/>
          </a:p>
          <a:p>
            <a:pPr marL="0" marR="0" lvl="0" indent="0" algn="l" defTabSz="457200" rtl="0" eaLnBrk="1" fontAlgn="base" latinLnBrk="0" hangingPunct="1">
              <a:lnSpc>
                <a:spcPct val="100000"/>
              </a:lnSpc>
              <a:spcBef>
                <a:spcPct val="0"/>
              </a:spcBef>
              <a:spcAft>
                <a:spcPct val="0"/>
              </a:spcAft>
              <a:buClrTx/>
              <a:buSzTx/>
              <a:buFontTx/>
              <a:buNone/>
              <a:tabLst/>
              <a:defRPr/>
            </a:pPr>
            <a:r>
              <a:rPr lang="en-US" dirty="0"/>
              <a:t>This can be used to demonstrate the impact of joining the Budapest Convention and how it can assist countries that are not infrastructure countries in seeking data from service providers which are based in infrastructure countries.</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54</a:t>
            </a:fld>
            <a:endParaRPr lang="fr-FR"/>
          </a:p>
        </p:txBody>
      </p:sp>
    </p:spTree>
    <p:extLst>
      <p:ext uri="{BB962C8B-B14F-4D97-AF65-F5344CB8AC3E}">
        <p14:creationId xmlns:p14="http://schemas.microsoft.com/office/powerpoint/2010/main" val="204133388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10000"/>
          </a:bodyPr>
          <a:lstStyle/>
          <a:p>
            <a:pPr marL="0" indent="0" eaLnBrk="1" hangingPunct="1">
              <a:spcBef>
                <a:spcPct val="0"/>
              </a:spcBef>
              <a:buFontTx/>
              <a:buNone/>
            </a:pPr>
            <a:r>
              <a:rPr lang="en-US" dirty="0"/>
              <a:t>This slide shows a comparison of how Facebook responded to data requests from countries which are parties to the Budapest Convention and other countries in H2 2019. The bar on the left shows the response of Facebook to parties to the Budapest Convention, while the bar on the right shows the response of Facebook to countries which are not parties to the Budapest Convention. </a:t>
            </a:r>
          </a:p>
          <a:p>
            <a:pPr marL="0" indent="0" eaLnBrk="1" hangingPunct="1">
              <a:spcBef>
                <a:spcPct val="0"/>
              </a:spcBef>
              <a:buFontTx/>
              <a:buNone/>
            </a:pPr>
            <a:endParaRPr lang="en-US" dirty="0"/>
          </a:p>
          <a:p>
            <a:pPr marL="0" indent="0" eaLnBrk="1" hangingPunct="1">
              <a:spcBef>
                <a:spcPct val="0"/>
              </a:spcBef>
              <a:buFontTx/>
              <a:buNone/>
            </a:pPr>
            <a:r>
              <a:rPr lang="en-US" dirty="0"/>
              <a:t>The trainer can demonstrate that in H2 2019, parties to the Budapest Convention made </a:t>
            </a:r>
            <a:r>
              <a:rPr lang="aa-ET" sz="1800" b="0" i="0" u="none" strike="noStrike" dirty="0">
                <a:solidFill>
                  <a:srgbClr val="000000"/>
                </a:solidFill>
                <a:effectLst/>
                <a:latin typeface="Calibri" panose="020F0502020204030204" pitchFamily="34" charset="0"/>
              </a:rPr>
              <a:t>99440</a:t>
            </a:r>
            <a:r>
              <a:rPr lang="aa-ET" sz="2800" dirty="0"/>
              <a:t> </a:t>
            </a:r>
            <a:r>
              <a:rPr lang="en-US" dirty="0"/>
              <a:t>data requests to Facebook. Facebook produced at least some data in </a:t>
            </a:r>
            <a:r>
              <a:rPr lang="aa-ET" sz="1800" b="0" i="0" u="none" strike="noStrike" dirty="0">
                <a:solidFill>
                  <a:srgbClr val="000000"/>
                </a:solidFill>
                <a:effectLst/>
                <a:latin typeface="Calibri" panose="020F0502020204030204" pitchFamily="34" charset="0"/>
              </a:rPr>
              <a:t>80541</a:t>
            </a:r>
            <a:r>
              <a:rPr lang="aa-ET" dirty="0"/>
              <a:t> </a:t>
            </a:r>
            <a:r>
              <a:rPr lang="en-US" dirty="0"/>
              <a:t>requests (approximately 81%).</a:t>
            </a:r>
          </a:p>
          <a:p>
            <a:pPr marL="0" indent="0" eaLnBrk="1" hangingPunct="1">
              <a:spcBef>
                <a:spcPct val="0"/>
              </a:spcBef>
              <a:buFontTx/>
              <a:buNone/>
            </a:pPr>
            <a:endParaRPr lang="en-US" dirty="0"/>
          </a:p>
          <a:p>
            <a:pPr marL="0" marR="0" lvl="0" indent="0" algn="l" defTabSz="457200" rtl="0" eaLnBrk="1" fontAlgn="base" latinLnBrk="0" hangingPunct="1">
              <a:lnSpc>
                <a:spcPct val="100000"/>
              </a:lnSpc>
              <a:spcBef>
                <a:spcPct val="0"/>
              </a:spcBef>
              <a:spcAft>
                <a:spcPct val="0"/>
              </a:spcAft>
              <a:buClrTx/>
              <a:buSzTx/>
              <a:buFontTx/>
              <a:buNone/>
              <a:tabLst/>
              <a:defRPr/>
            </a:pPr>
            <a:r>
              <a:rPr lang="en-US" dirty="0"/>
              <a:t>Conversely, in H2 2019, other countries (which are not parties to the Budapest Convention) made </a:t>
            </a:r>
            <a:r>
              <a:rPr lang="aa-ET" sz="1800" b="0" i="0" u="none" strike="noStrike" dirty="0">
                <a:solidFill>
                  <a:srgbClr val="000000"/>
                </a:solidFill>
                <a:effectLst/>
                <a:latin typeface="Calibri" panose="020F0502020204030204" pitchFamily="34" charset="0"/>
              </a:rPr>
              <a:t>41435</a:t>
            </a:r>
            <a:r>
              <a:rPr lang="aa-ET" sz="2800" dirty="0"/>
              <a:t> </a:t>
            </a:r>
            <a:r>
              <a:rPr lang="en-US" dirty="0"/>
              <a:t>data requests to Facebook. Facebook produced at least some data in </a:t>
            </a:r>
            <a:r>
              <a:rPr lang="aa-ET" sz="1800" b="0" i="0" u="none" strike="noStrike" dirty="0">
                <a:solidFill>
                  <a:srgbClr val="000000"/>
                </a:solidFill>
                <a:effectLst/>
                <a:latin typeface="Calibri" panose="020F0502020204030204" pitchFamily="34" charset="0"/>
              </a:rPr>
              <a:t>24272</a:t>
            </a:r>
            <a:r>
              <a:rPr lang="aa-ET" sz="2800" dirty="0"/>
              <a:t>  </a:t>
            </a:r>
            <a:r>
              <a:rPr lang="aa-ET" dirty="0"/>
              <a:t> </a:t>
            </a:r>
            <a:r>
              <a:rPr lang="en-US" dirty="0"/>
              <a:t>requests (approximately 58%).</a:t>
            </a:r>
          </a:p>
          <a:p>
            <a:pPr marL="0" marR="0" lvl="0" indent="0" algn="l" defTabSz="457200" rtl="0" eaLnBrk="1" fontAlgn="base" latinLnBrk="0" hangingPunct="1">
              <a:lnSpc>
                <a:spcPct val="100000"/>
              </a:lnSpc>
              <a:spcBef>
                <a:spcPct val="0"/>
              </a:spcBef>
              <a:spcAft>
                <a:spcPct val="0"/>
              </a:spcAft>
              <a:buClrTx/>
              <a:buSzTx/>
              <a:buFontTx/>
              <a:buNone/>
              <a:tabLst/>
              <a:defRPr/>
            </a:pPr>
            <a:endParaRPr lang="en-US" dirty="0"/>
          </a:p>
          <a:p>
            <a:pPr marL="0" marR="0" lvl="0" indent="0" algn="l" defTabSz="457200" rtl="0" eaLnBrk="1" fontAlgn="base" latinLnBrk="0" hangingPunct="1">
              <a:lnSpc>
                <a:spcPct val="100000"/>
              </a:lnSpc>
              <a:spcBef>
                <a:spcPct val="0"/>
              </a:spcBef>
              <a:spcAft>
                <a:spcPct val="0"/>
              </a:spcAft>
              <a:buClrTx/>
              <a:buSzTx/>
              <a:buFontTx/>
              <a:buNone/>
              <a:tabLst/>
              <a:defRPr/>
            </a:pPr>
            <a:r>
              <a:rPr lang="en-US" dirty="0"/>
              <a:t>This can be used to demonstrate the impact of joining the Budapest Convention and how it can assist countries that are not infrastructure countries in seeking data from service providers which are based in infrastructure countries.</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55</a:t>
            </a:fld>
            <a:endParaRPr lang="fr-FR"/>
          </a:p>
        </p:txBody>
      </p:sp>
    </p:spTree>
    <p:extLst>
      <p:ext uri="{BB962C8B-B14F-4D97-AF65-F5344CB8AC3E}">
        <p14:creationId xmlns:p14="http://schemas.microsoft.com/office/powerpoint/2010/main" val="374127355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en-US" dirty="0"/>
              <a:t>This slide shows a comparison of how Twitter responded to data requests from countries which are parties to the Budapest Convention and other countries in H1 2019. The bar on the left shows the response of Twitter to parties to the Budapest Convention, while the bar on the right shows the response of Twitter to countries which are not parties to the Budapest Convention. </a:t>
            </a:r>
          </a:p>
          <a:p>
            <a:pPr marL="0" indent="0" eaLnBrk="1" hangingPunct="1">
              <a:spcBef>
                <a:spcPct val="0"/>
              </a:spcBef>
              <a:buFontTx/>
              <a:buNone/>
            </a:pPr>
            <a:endParaRPr lang="en-US" dirty="0"/>
          </a:p>
          <a:p>
            <a:pPr marL="0" indent="0" eaLnBrk="1" hangingPunct="1">
              <a:spcBef>
                <a:spcPct val="0"/>
              </a:spcBef>
              <a:buFontTx/>
              <a:buNone/>
            </a:pPr>
            <a:r>
              <a:rPr lang="en-US" dirty="0"/>
              <a:t>The trainer can demonstrate that in H1 2019, parties to the Budapest Convention made </a:t>
            </a:r>
            <a:r>
              <a:rPr lang="en-US" sz="1800" b="0" i="0" u="none" strike="noStrike" dirty="0">
                <a:solidFill>
                  <a:srgbClr val="000000"/>
                </a:solidFill>
                <a:effectLst/>
                <a:latin typeface="Calibri" panose="020F0502020204030204" pitchFamily="34" charset="0"/>
              </a:rPr>
              <a:t>6450 </a:t>
            </a:r>
            <a:r>
              <a:rPr lang="en-US" dirty="0"/>
              <a:t>data requests to Twitter. Twitter produced at least some data in </a:t>
            </a:r>
            <a:r>
              <a:rPr lang="en-US" sz="1800" b="0" i="0" u="none" strike="noStrike" dirty="0">
                <a:solidFill>
                  <a:srgbClr val="000000"/>
                </a:solidFill>
                <a:effectLst/>
                <a:latin typeface="Calibri" panose="020F0502020204030204" pitchFamily="34" charset="0"/>
              </a:rPr>
              <a:t>3372 </a:t>
            </a:r>
            <a:r>
              <a:rPr lang="en-US" dirty="0"/>
              <a:t>requests (approximately 52%).</a:t>
            </a:r>
          </a:p>
          <a:p>
            <a:pPr marL="0" indent="0" eaLnBrk="1" hangingPunct="1">
              <a:spcBef>
                <a:spcPct val="0"/>
              </a:spcBef>
              <a:buFontTx/>
              <a:buNone/>
            </a:pPr>
            <a:endParaRPr lang="en-US" dirty="0"/>
          </a:p>
          <a:p>
            <a:pPr marL="0" marR="0" lvl="0" indent="0" algn="l" defTabSz="457200" rtl="0" eaLnBrk="1" fontAlgn="base" latinLnBrk="0" hangingPunct="1">
              <a:lnSpc>
                <a:spcPct val="100000"/>
              </a:lnSpc>
              <a:spcBef>
                <a:spcPct val="0"/>
              </a:spcBef>
              <a:spcAft>
                <a:spcPct val="0"/>
              </a:spcAft>
              <a:buClrTx/>
              <a:buSzTx/>
              <a:buFontTx/>
              <a:buNone/>
              <a:tabLst/>
              <a:defRPr/>
            </a:pPr>
            <a:r>
              <a:rPr lang="en-US" dirty="0"/>
              <a:t>Conversely, in H1 2019, other countries (which are not parties to the Budapest Convention) made </a:t>
            </a:r>
            <a:r>
              <a:rPr lang="en-US" sz="1800" b="0" i="0" u="none" strike="noStrike" dirty="0">
                <a:solidFill>
                  <a:srgbClr val="000000"/>
                </a:solidFill>
                <a:effectLst/>
                <a:latin typeface="Calibri" panose="020F0502020204030204" pitchFamily="34" charset="0"/>
              </a:rPr>
              <a:t>850 </a:t>
            </a:r>
            <a:r>
              <a:rPr lang="en-US" dirty="0"/>
              <a:t>data requests to Twitter. Twitter produced data in </a:t>
            </a:r>
            <a:r>
              <a:rPr lang="en-US" sz="1800" b="0" i="0" u="none" strike="noStrike" dirty="0">
                <a:solidFill>
                  <a:srgbClr val="000000"/>
                </a:solidFill>
                <a:effectLst/>
                <a:latin typeface="Calibri" panose="020F0502020204030204" pitchFamily="34" charset="0"/>
              </a:rPr>
              <a:t>83 </a:t>
            </a:r>
            <a:r>
              <a:rPr lang="en-US" dirty="0"/>
              <a:t>requests (approximately 10%).</a:t>
            </a:r>
          </a:p>
          <a:p>
            <a:pPr marL="0" marR="0" lvl="0" indent="0" algn="l" defTabSz="457200" rtl="0" eaLnBrk="1" fontAlgn="base" latinLnBrk="0" hangingPunct="1">
              <a:lnSpc>
                <a:spcPct val="100000"/>
              </a:lnSpc>
              <a:spcBef>
                <a:spcPct val="0"/>
              </a:spcBef>
              <a:spcAft>
                <a:spcPct val="0"/>
              </a:spcAft>
              <a:buClrTx/>
              <a:buSzTx/>
              <a:buFontTx/>
              <a:buNone/>
              <a:tabLst/>
              <a:defRPr/>
            </a:pPr>
            <a:endParaRPr lang="en-US" dirty="0"/>
          </a:p>
          <a:p>
            <a:pPr marL="0" marR="0" lvl="0" indent="0" algn="l" defTabSz="457200" rtl="0" eaLnBrk="1" fontAlgn="base" latinLnBrk="0" hangingPunct="1">
              <a:lnSpc>
                <a:spcPct val="100000"/>
              </a:lnSpc>
              <a:spcBef>
                <a:spcPct val="0"/>
              </a:spcBef>
              <a:spcAft>
                <a:spcPct val="0"/>
              </a:spcAft>
              <a:buClrTx/>
              <a:buSzTx/>
              <a:buFontTx/>
              <a:buNone/>
              <a:tabLst/>
              <a:defRPr/>
            </a:pPr>
            <a:r>
              <a:rPr lang="en-US" dirty="0"/>
              <a:t>This can be used to demonstrate the impact of joining the Budapest Convention and how it can assist countries that are not infrastructure countries in seeking data from service providers which are based in infrastructure countries.</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56</a:t>
            </a:fld>
            <a:endParaRPr lang="fr-FR"/>
          </a:p>
        </p:txBody>
      </p:sp>
    </p:spTree>
    <p:extLst>
      <p:ext uri="{BB962C8B-B14F-4D97-AF65-F5344CB8AC3E}">
        <p14:creationId xmlns:p14="http://schemas.microsoft.com/office/powerpoint/2010/main" val="253080603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en-US" dirty="0"/>
              <a:t>This slide shows a comparison of how Twitter responded to data requests from countries which are parties to the Budapest Convention and other countries in H2 2019. The bar on the left shows the response of Twitter to parties to the Budapest Convention, while the bar on the right shows the response of Twitter to countries which are not parties to the Budapest Convention. </a:t>
            </a:r>
          </a:p>
          <a:p>
            <a:pPr marL="0" indent="0" eaLnBrk="1" hangingPunct="1">
              <a:spcBef>
                <a:spcPct val="0"/>
              </a:spcBef>
              <a:buFontTx/>
              <a:buNone/>
            </a:pPr>
            <a:endParaRPr lang="en-US" dirty="0"/>
          </a:p>
          <a:p>
            <a:pPr marL="0" indent="0" eaLnBrk="1" hangingPunct="1">
              <a:spcBef>
                <a:spcPct val="0"/>
              </a:spcBef>
              <a:buFontTx/>
              <a:buNone/>
            </a:pPr>
            <a:r>
              <a:rPr lang="en-US" dirty="0"/>
              <a:t>The trainer can demonstrate that in H2 2019, parties to the Budapest Convention made </a:t>
            </a:r>
            <a:r>
              <a:rPr lang="en-US" sz="1800" b="0" i="0" u="none" strike="noStrike" dirty="0">
                <a:solidFill>
                  <a:srgbClr val="000000"/>
                </a:solidFill>
                <a:effectLst/>
                <a:latin typeface="Calibri" panose="020F0502020204030204" pitchFamily="34" charset="0"/>
              </a:rPr>
              <a:t>7194 </a:t>
            </a:r>
            <a:r>
              <a:rPr lang="en-US" dirty="0"/>
              <a:t>data requests to Twitter. Twitter produced at least some data in </a:t>
            </a:r>
            <a:r>
              <a:rPr lang="en-US" sz="1800" b="0" i="0" u="none" strike="noStrike" dirty="0">
                <a:solidFill>
                  <a:srgbClr val="000000"/>
                </a:solidFill>
                <a:effectLst/>
                <a:latin typeface="Calibri" panose="020F0502020204030204" pitchFamily="34" charset="0"/>
              </a:rPr>
              <a:t>3392 </a:t>
            </a:r>
            <a:r>
              <a:rPr lang="en-US" dirty="0"/>
              <a:t>requests (approximately 47%).</a:t>
            </a:r>
          </a:p>
          <a:p>
            <a:pPr marL="0" indent="0" eaLnBrk="1" hangingPunct="1">
              <a:spcBef>
                <a:spcPct val="0"/>
              </a:spcBef>
              <a:buFontTx/>
              <a:buNone/>
            </a:pPr>
            <a:endParaRPr lang="en-US" dirty="0"/>
          </a:p>
          <a:p>
            <a:pPr marL="0" marR="0" lvl="0" indent="0" algn="l" defTabSz="457200" rtl="0" eaLnBrk="1" fontAlgn="base" latinLnBrk="0" hangingPunct="1">
              <a:lnSpc>
                <a:spcPct val="100000"/>
              </a:lnSpc>
              <a:spcBef>
                <a:spcPct val="0"/>
              </a:spcBef>
              <a:spcAft>
                <a:spcPct val="0"/>
              </a:spcAft>
              <a:buClrTx/>
              <a:buSzTx/>
              <a:buFontTx/>
              <a:buNone/>
              <a:tabLst/>
              <a:defRPr/>
            </a:pPr>
            <a:r>
              <a:rPr lang="en-US" dirty="0"/>
              <a:t>Conversely, in H2 2019, other countries (which are not parties to the Budapest Convention) made </a:t>
            </a:r>
            <a:r>
              <a:rPr lang="en-US" sz="1800" b="0" i="0" u="none" strike="noStrike" dirty="0">
                <a:solidFill>
                  <a:srgbClr val="000000"/>
                </a:solidFill>
                <a:effectLst/>
                <a:latin typeface="Calibri" panose="020F0502020204030204" pitchFamily="34" charset="0"/>
              </a:rPr>
              <a:t>1644 </a:t>
            </a:r>
            <a:r>
              <a:rPr lang="en-US" dirty="0"/>
              <a:t>data requests to Twitter. Twitter produced data in </a:t>
            </a:r>
            <a:r>
              <a:rPr lang="en-US" sz="1800" b="0" i="0" u="none" strike="noStrike" dirty="0">
                <a:solidFill>
                  <a:srgbClr val="000000"/>
                </a:solidFill>
                <a:effectLst/>
                <a:latin typeface="Calibri" panose="020F0502020204030204" pitchFamily="34" charset="0"/>
              </a:rPr>
              <a:t>175 </a:t>
            </a:r>
            <a:r>
              <a:rPr lang="en-US" dirty="0"/>
              <a:t>requests (approximately 10%).</a:t>
            </a:r>
          </a:p>
          <a:p>
            <a:pPr marL="0" marR="0" lvl="0" indent="0" algn="l" defTabSz="457200" rtl="0" eaLnBrk="1" fontAlgn="base" latinLnBrk="0" hangingPunct="1">
              <a:lnSpc>
                <a:spcPct val="100000"/>
              </a:lnSpc>
              <a:spcBef>
                <a:spcPct val="0"/>
              </a:spcBef>
              <a:spcAft>
                <a:spcPct val="0"/>
              </a:spcAft>
              <a:buClrTx/>
              <a:buSzTx/>
              <a:buFontTx/>
              <a:buNone/>
              <a:tabLst/>
              <a:defRPr/>
            </a:pPr>
            <a:endParaRPr lang="en-US" dirty="0"/>
          </a:p>
          <a:p>
            <a:pPr marL="0" marR="0" lvl="0" indent="0" algn="l" defTabSz="457200" rtl="0" eaLnBrk="1" fontAlgn="base" latinLnBrk="0" hangingPunct="1">
              <a:lnSpc>
                <a:spcPct val="100000"/>
              </a:lnSpc>
              <a:spcBef>
                <a:spcPct val="0"/>
              </a:spcBef>
              <a:spcAft>
                <a:spcPct val="0"/>
              </a:spcAft>
              <a:buClrTx/>
              <a:buSzTx/>
              <a:buFontTx/>
              <a:buNone/>
              <a:tabLst/>
              <a:defRPr/>
            </a:pPr>
            <a:r>
              <a:rPr lang="en-US" dirty="0"/>
              <a:t>This can be used to demonstrate the impact of joining the Budapest Convention and how it can assist countries that are not infrastructure countries in seeking data from service providers which are based in infrastructure countries.</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57</a:t>
            </a:fld>
            <a:endParaRPr lang="fr-FR"/>
          </a:p>
        </p:txBody>
      </p:sp>
    </p:spTree>
    <p:extLst>
      <p:ext uri="{BB962C8B-B14F-4D97-AF65-F5344CB8AC3E}">
        <p14:creationId xmlns:p14="http://schemas.microsoft.com/office/powerpoint/2010/main" val="173461024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highlights a myth about the Budapest Convention– that it provides unrestricted, automatic and unfettered access to data in any given country. The trainer can ask how many of the delegates hold this misconception, before moving onto the next slide to dispel this misconception.</a:t>
            </a:r>
            <a:endParaRPr lang="aa-ET" dirty="0"/>
          </a:p>
          <a:p>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58</a:t>
            </a:fld>
            <a:endParaRPr lang="en-US" altLang="en-US"/>
          </a:p>
        </p:txBody>
      </p:sp>
    </p:spTree>
    <p:extLst>
      <p:ext uri="{BB962C8B-B14F-4D97-AF65-F5344CB8AC3E}">
        <p14:creationId xmlns:p14="http://schemas.microsoft.com/office/powerpoint/2010/main" val="59419812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en-US" dirty="0"/>
              <a:t>The Budapest Convention, like any other treaty relating to mutual assistance in criminal matters, does not provide unrestricted access to local data. In fact, it provides a number of grounds for refusal of data, such as those highlighted on the slides above. These provide basis for a country to refuse any request received under the Budapest Convention. This is no different from existing treaties in this space.</a:t>
            </a:r>
          </a:p>
          <a:p>
            <a:pPr marL="0" indent="0" eaLnBrk="1" hangingPunct="1">
              <a:spcBef>
                <a:spcPct val="0"/>
              </a:spcBef>
              <a:buFontTx/>
              <a:buNone/>
            </a:pPr>
            <a:r>
              <a:rPr lang="en-US" dirty="0"/>
              <a:t>The trainer may also wish to address the scope of Article 32 of the Budapest Convention, which provides a party with the right to access data in another jurisdiction without making a request. The trainer should stress that this provision is limited to data which is publicly available, or only in situations where the party has obtained the lawful and voluntary consent of the person who has lawful authority to disclose the data.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59</a:t>
            </a:fld>
            <a:endParaRPr lang="fr-FR"/>
          </a:p>
        </p:txBody>
      </p:sp>
    </p:spTree>
    <p:extLst>
      <p:ext uri="{BB962C8B-B14F-4D97-AF65-F5344CB8AC3E}">
        <p14:creationId xmlns:p14="http://schemas.microsoft.com/office/powerpoint/2010/main" val="23663085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S PGothic" pitchFamily="34" charset="-128"/>
                <a:cs typeface="ＭＳ Ｐゴシック" charset="0"/>
              </a:rPr>
              <a:t>This slide shows the three pillars of the Budapest Convention – namely substantive law, procedural law and international cooperation. The subsequent slides will highlight each pillar.</a:t>
            </a:r>
          </a:p>
          <a:p>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a:t>
            </a:fld>
            <a:endParaRPr lang="en-US" altLang="en-US"/>
          </a:p>
        </p:txBody>
      </p:sp>
    </p:spTree>
    <p:extLst>
      <p:ext uri="{BB962C8B-B14F-4D97-AF65-F5344CB8AC3E}">
        <p14:creationId xmlns:p14="http://schemas.microsoft.com/office/powerpoint/2010/main" val="17401278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highlights a myth about the Budapest Convention– that it only covers a limited number of offences. The trainer can ask how many of the delegates hold this misconception, before moving onto the next slide to dispel this misconception.</a:t>
            </a:r>
            <a:endParaRPr lang="aa-ET" dirty="0"/>
          </a:p>
          <a:p>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60</a:t>
            </a:fld>
            <a:endParaRPr lang="en-US" altLang="en-US"/>
          </a:p>
        </p:txBody>
      </p:sp>
    </p:spTree>
    <p:extLst>
      <p:ext uri="{BB962C8B-B14F-4D97-AF65-F5344CB8AC3E}">
        <p14:creationId xmlns:p14="http://schemas.microsoft.com/office/powerpoint/2010/main" val="79979478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general understanding that the Budapest Convention only covers the offences of illegal access, illegal interception, data interference, system interference, misuse of devices, computer-related forgery, computer-related fraud, child pornography and offences related to the infringement of copyright and related rights through the use of a computer system. </a:t>
            </a:r>
          </a:p>
          <a:p>
            <a:endParaRPr lang="en-US" dirty="0"/>
          </a:p>
          <a:p>
            <a:r>
              <a:rPr lang="en-US" dirty="0"/>
              <a:t>The scope of the Budapest Convention, however, is much broader. This has been clarified through a series of guidance notes issued by the Cybercrime Convention Committee. A total of 11 guidance notes have been issued by the T-CY, which show that  a number of offences not believed to fall under the scope of the Budapest Convention actually are criminalized through existing provisions of the Budapest </a:t>
            </a:r>
            <a:r>
              <a:rPr lang="en-US" dirty="0" err="1"/>
              <a:t>Conevntion</a:t>
            </a:r>
            <a:r>
              <a:rPr lang="en-US" dirty="0"/>
              <a:t>.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61</a:t>
            </a:fld>
            <a:endParaRPr lang="en-US" altLang="en-US"/>
          </a:p>
        </p:txBody>
      </p:sp>
    </p:spTree>
    <p:extLst>
      <p:ext uri="{BB962C8B-B14F-4D97-AF65-F5344CB8AC3E}">
        <p14:creationId xmlns:p14="http://schemas.microsoft.com/office/powerpoint/2010/main" val="259061783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latin typeface="+mn-lt"/>
                <a:ea typeface="MS PGothic" pitchFamily="34" charset="-128"/>
                <a:cs typeface="ＭＳ Ｐゴシック" charset="0"/>
              </a:rPr>
              <a:t>This slide shows how there is a general misconception that the Budapest Convention does not criminalise the use of botnets for criminal purposes.</a:t>
            </a:r>
          </a:p>
          <a:p>
            <a:endParaRPr lang="en-GB" sz="1200" kern="1200" dirty="0">
              <a:solidFill>
                <a:schemeClr val="tx1"/>
              </a:solidFill>
              <a:latin typeface="+mn-lt"/>
              <a:ea typeface="MS PGothic" pitchFamily="34" charset="-128"/>
              <a:cs typeface="ＭＳ Ｐゴシック" charset="0"/>
            </a:endParaRPr>
          </a:p>
          <a:p>
            <a:r>
              <a:rPr lang="en-US" sz="1200" kern="1200" dirty="0">
                <a:solidFill>
                  <a:schemeClr val="tx1"/>
                </a:solidFill>
                <a:latin typeface="+mn-lt"/>
                <a:ea typeface="MS PGothic" pitchFamily="34" charset="-128"/>
                <a:cs typeface="ＭＳ Ｐゴシック" charset="0"/>
              </a:rPr>
              <a:t>The definition of the term 'botnet as adopted in the T-CY Guidance Note # 2 is as follows” “A botnet indicates a network of computers that have been infected by malicious software (computer virus). Such a network of compromised computers ('zombies') may be activated to perform specific actions, such as attacking information systems (cyber attacks). These 'zombies' can be controlled – often without the knowledge of the users of the compromised computers – by another computer. This 'controlling' computer is also known as the 'command-and-control </a:t>
            </a:r>
            <a:r>
              <a:rPr lang="en-US" sz="1200" kern="1200" dirty="0" err="1">
                <a:solidFill>
                  <a:schemeClr val="tx1"/>
                </a:solidFill>
                <a:latin typeface="+mn-lt"/>
                <a:ea typeface="MS PGothic" pitchFamily="34" charset="-128"/>
                <a:cs typeface="ＭＳ Ｐゴシック" charset="0"/>
              </a:rPr>
              <a:t>centre</a:t>
            </a:r>
            <a:r>
              <a:rPr lang="en-US" sz="1200" kern="1200" dirty="0">
                <a:solidFill>
                  <a:schemeClr val="tx1"/>
                </a:solidFill>
                <a:latin typeface="+mn-lt"/>
                <a:ea typeface="MS PGothic" pitchFamily="34" charset="-128"/>
                <a:cs typeface="ＭＳ Ｐゴシック" charset="0"/>
              </a:rPr>
              <a:t>”.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62</a:t>
            </a:fld>
            <a:endParaRPr lang="en-US" altLang="en-US"/>
          </a:p>
        </p:txBody>
      </p:sp>
    </p:spTree>
    <p:extLst>
      <p:ext uri="{BB962C8B-B14F-4D97-AF65-F5344CB8AC3E}">
        <p14:creationId xmlns:p14="http://schemas.microsoft.com/office/powerpoint/2010/main" val="398608427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latin typeface="+mn-lt"/>
                <a:ea typeface="MS PGothic" pitchFamily="34" charset="-128"/>
                <a:cs typeface="ＭＳ Ｐゴシック" charset="0"/>
              </a:rPr>
              <a:t>This slide shows an excerpt of the T-CY Guidance Note # 2, which shows how the criminal use of botnets would fall under the scope of the following Budapest Convention provisions:</a:t>
            </a:r>
          </a:p>
          <a:p>
            <a:r>
              <a:rPr lang="en-GB" sz="1200" kern="1200" dirty="0">
                <a:solidFill>
                  <a:schemeClr val="tx1"/>
                </a:solidFill>
                <a:latin typeface="+mn-lt"/>
                <a:ea typeface="MS PGothic" pitchFamily="34" charset="-128"/>
                <a:cs typeface="ＭＳ Ｐゴシック" charset="0"/>
              </a:rPr>
              <a:t/>
            </a:r>
            <a:br>
              <a:rPr lang="en-GB" sz="1200" kern="1200" dirty="0">
                <a:solidFill>
                  <a:schemeClr val="tx1"/>
                </a:solidFill>
                <a:latin typeface="+mn-lt"/>
                <a:ea typeface="MS PGothic" pitchFamily="34" charset="-128"/>
                <a:cs typeface="ＭＳ Ｐゴシック" charset="0"/>
              </a:rPr>
            </a:br>
            <a:r>
              <a:rPr lang="en-GB" sz="1200" kern="1200" dirty="0">
                <a:solidFill>
                  <a:schemeClr val="tx1"/>
                </a:solidFill>
                <a:latin typeface="+mn-lt"/>
                <a:ea typeface="MS PGothic" pitchFamily="34" charset="-128"/>
                <a:cs typeface="ＭＳ Ｐゴシック" charset="0"/>
              </a:rPr>
              <a:t>1. Article 2 (Illegal access): The creation and operation of a botnet requires illegal access to computer systems. Moreover, botnets may be used to illegally access other computer systems. </a:t>
            </a:r>
          </a:p>
          <a:p>
            <a:r>
              <a:rPr lang="en-GB" sz="1200" kern="1200" dirty="0">
                <a:solidFill>
                  <a:schemeClr val="tx1"/>
                </a:solidFill>
                <a:latin typeface="+mn-lt"/>
                <a:ea typeface="MS PGothic" pitchFamily="34" charset="-128"/>
                <a:cs typeface="ＭＳ Ｐゴシック" charset="0"/>
              </a:rPr>
              <a:t>2. Article 3 (Illegal interception): Botnets may use technical means to intercept non-public transmissions of computer data to, from or within a computer system.</a:t>
            </a:r>
          </a:p>
          <a:p>
            <a:r>
              <a:rPr lang="en-GB" sz="1200" kern="1200" dirty="0">
                <a:solidFill>
                  <a:schemeClr val="tx1"/>
                </a:solidFill>
                <a:latin typeface="+mn-lt"/>
                <a:ea typeface="MS PGothic" pitchFamily="34" charset="-128"/>
                <a:cs typeface="ＭＳ Ｐゴシック" charset="0"/>
              </a:rPr>
              <a:t>3. Article 4 (Data interference): The creation of a botnet always </a:t>
            </a:r>
            <a:r>
              <a:rPr lang="en-GB" sz="1200" kern="1200" dirty="0" err="1">
                <a:solidFill>
                  <a:schemeClr val="tx1"/>
                </a:solidFill>
                <a:latin typeface="+mn-lt"/>
                <a:ea typeface="MS PGothic" pitchFamily="34" charset="-128"/>
                <a:cs typeface="ＭＳ Ｐゴシック" charset="0"/>
              </a:rPr>
              <a:t>always</a:t>
            </a:r>
            <a:r>
              <a:rPr lang="en-GB" sz="1200" kern="1200" dirty="0">
                <a:solidFill>
                  <a:schemeClr val="tx1"/>
                </a:solidFill>
                <a:latin typeface="+mn-lt"/>
                <a:ea typeface="MS PGothic" pitchFamily="34" charset="-128"/>
                <a:cs typeface="ＭＳ Ｐゴシック" charset="0"/>
              </a:rPr>
              <a:t>, and may damage, delete, deteriorate or suppress computer data.  Botnets themselves may damage, delete, deteriorate, alter or suppress computer data. </a:t>
            </a:r>
          </a:p>
          <a:p>
            <a:r>
              <a:rPr lang="en-GB" sz="1200" kern="1200" dirty="0">
                <a:solidFill>
                  <a:schemeClr val="tx1"/>
                </a:solidFill>
                <a:latin typeface="+mn-lt"/>
                <a:ea typeface="MS PGothic" pitchFamily="34" charset="-128"/>
                <a:cs typeface="ＭＳ Ｐゴシック" charset="0"/>
              </a:rPr>
              <a:t>4. Article 5 (System interference): Botnets may hinder the functioning of a computer system. This includes distributed denial of service attacks. </a:t>
            </a:r>
          </a:p>
          <a:p>
            <a:r>
              <a:rPr lang="en-GB" sz="1200" kern="1200" dirty="0">
                <a:solidFill>
                  <a:schemeClr val="tx1"/>
                </a:solidFill>
                <a:latin typeface="+mn-lt"/>
                <a:ea typeface="MS PGothic" pitchFamily="34" charset="-128"/>
                <a:cs typeface="ＭＳ Ｐゴシック" charset="0"/>
              </a:rPr>
              <a:t>5. Article 6 (Misuse of devices): Botnets fall under the scope of devices as defined under Article 6 of the Budapest Convention because they are designed or adapted primarily to commit offences established in accordance with Article 2 – 5. Programs used for the creation and operation of botnets also fall under Article 6. Thus, article 6 criminalises the production, sale, procurement for use, import, distribution or otherwise making available as well as possession of botnets or programs sued for the creation or operation thereof. </a:t>
            </a:r>
          </a:p>
          <a:p>
            <a:pPr marL="0" indent="0">
              <a:buNone/>
            </a:pPr>
            <a:r>
              <a:rPr lang="en-GB" sz="1200" kern="1200" dirty="0">
                <a:solidFill>
                  <a:schemeClr val="tx1"/>
                </a:solidFill>
                <a:latin typeface="+mn-lt"/>
                <a:ea typeface="MS PGothic" pitchFamily="34" charset="-128"/>
                <a:cs typeface="ＭＳ Ｐゴシック" charset="0"/>
              </a:rPr>
              <a:t>6. Article 7 (Computer-related forgery): Depending on the botnet’s design, it may input, alter, delete or suppress computer data with the result that inauthentic is considered or acted upon for legal purposes as if it was authentic. </a:t>
            </a:r>
          </a:p>
          <a:p>
            <a:pPr marL="0" indent="0">
              <a:buNone/>
            </a:pPr>
            <a:r>
              <a:rPr lang="en-GB" sz="1200" kern="1200" dirty="0">
                <a:solidFill>
                  <a:schemeClr val="tx1"/>
                </a:solidFill>
                <a:latin typeface="+mn-lt"/>
                <a:ea typeface="MS PGothic" pitchFamily="34" charset="-128"/>
                <a:cs typeface="ＭＳ Ｐゴシック" charset="0"/>
              </a:rPr>
              <a:t>7. Article 8 (Computer-related fraud): Botnets may cause one person to lose property and cause another person to obtain an economic benefit from the inputting, altering, deleting or suppressing of computer data and/or interfering with the function of a computer system</a:t>
            </a:r>
          </a:p>
          <a:p>
            <a:pPr marL="0" indent="0">
              <a:buNone/>
            </a:pPr>
            <a:r>
              <a:rPr lang="en-GB" sz="1200" kern="1200" dirty="0">
                <a:solidFill>
                  <a:schemeClr val="tx1"/>
                </a:solidFill>
                <a:latin typeface="+mn-lt"/>
                <a:ea typeface="MS PGothic" pitchFamily="34" charset="-128"/>
                <a:cs typeface="ＭＳ Ｐゴシック" charset="0"/>
              </a:rPr>
              <a:t>8. Article 9 (Child pornography): Botnets may distribute child exploitation materials </a:t>
            </a:r>
          </a:p>
          <a:p>
            <a:pPr marL="0" indent="0">
              <a:buNone/>
            </a:pPr>
            <a:r>
              <a:rPr lang="en-GB" sz="1200" kern="1200" dirty="0">
                <a:solidFill>
                  <a:schemeClr val="tx1"/>
                </a:solidFill>
                <a:latin typeface="+mn-lt"/>
                <a:ea typeface="MS PGothic" pitchFamily="34" charset="-128"/>
                <a:cs typeface="ＭＳ Ｐゴシック" charset="0"/>
              </a:rPr>
              <a:t>9. Article 10 (Infringements related to copyrights and related rights): Botnets may illegally distribute data that is protected by intellectual property laws</a:t>
            </a:r>
          </a:p>
          <a:p>
            <a:pPr marL="0" indent="0">
              <a:buNone/>
            </a:pPr>
            <a:endParaRPr lang="en-GB" sz="1200" kern="1200" dirty="0">
              <a:solidFill>
                <a:schemeClr val="tx1"/>
              </a:solidFill>
              <a:latin typeface="+mn-lt"/>
              <a:ea typeface="MS PGothic" pitchFamily="34" charset="-128"/>
              <a:cs typeface="ＭＳ Ｐゴシック" charset="0"/>
            </a:endParaRPr>
          </a:p>
          <a:p>
            <a:pPr marL="0" indent="0">
              <a:buNone/>
            </a:pPr>
            <a:r>
              <a:rPr lang="en-GB" sz="1200" kern="1200" dirty="0">
                <a:solidFill>
                  <a:schemeClr val="tx1"/>
                </a:solidFill>
                <a:latin typeface="+mn-lt"/>
                <a:ea typeface="MS PGothic" pitchFamily="34" charset="-128"/>
                <a:cs typeface="ＭＳ Ｐゴシック" charset="0"/>
              </a:rPr>
              <a:t>This can be used to show how the technology-neutral language of the Budapest Convention would apply to a broad range of specific conduct. </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63</a:t>
            </a:fld>
            <a:endParaRPr lang="en-US" altLang="en-US"/>
          </a:p>
        </p:txBody>
      </p:sp>
    </p:spTree>
    <p:extLst>
      <p:ext uri="{BB962C8B-B14F-4D97-AF65-F5344CB8AC3E}">
        <p14:creationId xmlns:p14="http://schemas.microsoft.com/office/powerpoint/2010/main" val="109955597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latin typeface="+mn-lt"/>
                <a:ea typeface="MS PGothic" pitchFamily="34" charset="-128"/>
                <a:cs typeface="ＭＳ Ｐゴシック" charset="0"/>
              </a:rPr>
              <a:t>This slide shows how there is a general misconception that the Budapest Convention does not criminalise the conduct of phishing.</a:t>
            </a:r>
          </a:p>
          <a:p>
            <a:endParaRPr lang="en-GB" sz="1200" kern="1200" dirty="0">
              <a:solidFill>
                <a:schemeClr val="tx1"/>
              </a:solidFill>
              <a:latin typeface="+mn-lt"/>
              <a:ea typeface="MS PGothic" pitchFamily="34" charset="-128"/>
              <a:cs typeface="ＭＳ Ｐゴシック" charset="0"/>
            </a:endParaRPr>
          </a:p>
          <a:p>
            <a:r>
              <a:rPr lang="en-GB" sz="1200" kern="1200" dirty="0">
                <a:solidFill>
                  <a:schemeClr val="tx1"/>
                </a:solidFill>
                <a:latin typeface="+mn-lt"/>
                <a:ea typeface="MS PGothic" pitchFamily="34" charset="-128"/>
                <a:cs typeface="ＭＳ Ｐゴシック" charset="0"/>
              </a:rPr>
              <a:t>Phishing </a:t>
            </a:r>
            <a:r>
              <a:rPr lang="en-US" sz="1200" kern="1200" dirty="0">
                <a:solidFill>
                  <a:schemeClr val="tx1"/>
                </a:solidFill>
                <a:latin typeface="+mn-lt"/>
                <a:ea typeface="MS PGothic" pitchFamily="34" charset="-128"/>
                <a:cs typeface="ＭＳ Ｐゴシック" charset="0"/>
              </a:rPr>
              <a:t>involves the obtaining of passwords and other access credentials, often through email or fake websites.</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64</a:t>
            </a:fld>
            <a:endParaRPr lang="en-US" altLang="en-US"/>
          </a:p>
        </p:txBody>
      </p:sp>
    </p:spTree>
    <p:extLst>
      <p:ext uri="{BB962C8B-B14F-4D97-AF65-F5344CB8AC3E}">
        <p14:creationId xmlns:p14="http://schemas.microsoft.com/office/powerpoint/2010/main" val="329899684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latin typeface="+mn-lt"/>
                <a:ea typeface="MS PGothic" pitchFamily="34" charset="-128"/>
                <a:cs typeface="ＭＳ Ｐゴシック" charset="0"/>
              </a:rPr>
              <a:t>This slide shows an excerpt of the T-CY Guidance Note # 4, which shows how the criminal use of phishing would fall under the scope of Article 7 of the Budapest Convention. It highlights how phishing is possibly the most common representation of computer-related forgery and the most common illegal activity through which sensitive information such as identity information is collected. Since phishing may involve the inputting, altering, deleting or suppressing of computer data with the result that the inauthentic data is considered or acted upon as if it was authentic, phishing may fall under the scope of Article 7 of computer-related forgery.</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latin typeface="+mn-lt"/>
                <a:ea typeface="MS PGothic" pitchFamily="34" charset="-128"/>
                <a:cs typeface="ＭＳ Ｐゴシック" charset="0"/>
              </a:rPr>
              <a:t>In addition to Article 7,  phishing and identity theft would fall under other provisions of the Budapest Convention. </a:t>
            </a:r>
          </a:p>
          <a:p>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65</a:t>
            </a:fld>
            <a:endParaRPr lang="en-US" altLang="en-US"/>
          </a:p>
        </p:txBody>
      </p:sp>
    </p:spTree>
    <p:extLst>
      <p:ext uri="{BB962C8B-B14F-4D97-AF65-F5344CB8AC3E}">
        <p14:creationId xmlns:p14="http://schemas.microsoft.com/office/powerpoint/2010/main" val="262535724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latin typeface="+mn-lt"/>
                <a:ea typeface="MS PGothic" pitchFamily="34" charset="-128"/>
                <a:cs typeface="ＭＳ Ｐゴシック" charset="0"/>
              </a:rPr>
              <a:t>This slide shows how there is a general misconception that the Budapest Convention is not applicable to Voice-over-Internet Protocol (VoIP).</a:t>
            </a:r>
          </a:p>
          <a:p>
            <a:endParaRPr lang="en-GB" sz="1200" kern="1200" dirty="0">
              <a:solidFill>
                <a:schemeClr val="tx1"/>
              </a:solidFill>
              <a:latin typeface="+mn-lt"/>
              <a:ea typeface="MS PGothic" pitchFamily="34" charset="-128"/>
              <a:cs typeface="ＭＳ Ｐゴシック" charset="0"/>
            </a:endParaRPr>
          </a:p>
          <a:p>
            <a:r>
              <a:rPr lang="en-GB" sz="1200" kern="1200" dirty="0">
                <a:solidFill>
                  <a:schemeClr val="tx1"/>
                </a:solidFill>
                <a:latin typeface="+mn-lt"/>
                <a:ea typeface="MS PGothic" pitchFamily="34" charset="-128"/>
                <a:cs typeface="ＭＳ Ｐゴシック" charset="0"/>
              </a:rPr>
              <a:t>VoIP is particularly important with the increasing use of such technologies as a medium for communication especially through platforms such as </a:t>
            </a:r>
            <a:r>
              <a:rPr lang="en-US" sz="1200" kern="1200" dirty="0">
                <a:solidFill>
                  <a:schemeClr val="tx1"/>
                </a:solidFill>
                <a:latin typeface="+mn-lt"/>
                <a:ea typeface="MS PGothic" pitchFamily="34" charset="-128"/>
                <a:cs typeface="ＭＳ Ｐゴシック" charset="0"/>
              </a:rPr>
              <a:t>Skype, Viber, and WhatsApp, WeChat, FaceTime, Google Voice, etc.</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66</a:t>
            </a:fld>
            <a:endParaRPr lang="en-US" altLang="en-US"/>
          </a:p>
        </p:txBody>
      </p:sp>
    </p:spTree>
    <p:extLst>
      <p:ext uri="{BB962C8B-B14F-4D97-AF65-F5344CB8AC3E}">
        <p14:creationId xmlns:p14="http://schemas.microsoft.com/office/powerpoint/2010/main" val="386929223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latin typeface="+mn-lt"/>
                <a:ea typeface="MS PGothic" pitchFamily="34" charset="-128"/>
                <a:cs typeface="ＭＳ Ｐゴシック" charset="0"/>
              </a:rPr>
              <a:t>This slide explains how the provisions of the Budapest Convention would apply equally to VoIP since they are platform-neutral. For instance, Article 21 (interception of content data) would enable interception of any form of content data, including data being transmitted through VoIP services.</a:t>
            </a:r>
          </a:p>
          <a:p>
            <a:endParaRPr lang="en-GB" sz="1200" kern="1200" dirty="0">
              <a:solidFill>
                <a:schemeClr val="tx1"/>
              </a:solidFill>
              <a:latin typeface="+mn-lt"/>
              <a:ea typeface="MS PGothic" pitchFamily="34" charset="-128"/>
              <a:cs typeface="ＭＳ Ｐゴシック" charset="0"/>
            </a:endParaRPr>
          </a:p>
          <a:p>
            <a:r>
              <a:rPr lang="en-GB" sz="1200" kern="1200" dirty="0">
                <a:solidFill>
                  <a:schemeClr val="tx1"/>
                </a:solidFill>
                <a:latin typeface="+mn-lt"/>
                <a:ea typeface="MS PGothic" pitchFamily="34" charset="-128"/>
                <a:cs typeface="ＭＳ Ｐゴシック" charset="0"/>
              </a:rPr>
              <a:t>Moreover, the definition of “service provider”, which covers all entities that provide users the ability to communicate by means of a computer system would also cover VoIP service providers. </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67</a:t>
            </a:fld>
            <a:endParaRPr lang="en-US" altLang="en-US"/>
          </a:p>
        </p:txBody>
      </p:sp>
    </p:spTree>
    <p:extLst>
      <p:ext uri="{BB962C8B-B14F-4D97-AF65-F5344CB8AC3E}">
        <p14:creationId xmlns:p14="http://schemas.microsoft.com/office/powerpoint/2010/main" val="212061541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latin typeface="+mn-lt"/>
                <a:ea typeface="MS PGothic" pitchFamily="34" charset="-128"/>
                <a:cs typeface="ＭＳ Ｐゴシック" charset="0"/>
              </a:rPr>
              <a:t>The slide provides a screenshot of a news article relating to a 2017 decision by a Belgian court – in which the court held that Skype, as a VoIP provider, was a service provider and would be required to comply with lawful interception measures. The trainer can use this example to demonstrate how the scope of the Budapest Convention has been interpreted by some jurisdictions to apply to technologies which are increasingly common today. </a:t>
            </a:r>
          </a:p>
          <a:p>
            <a:endParaRPr lang="en-GB" sz="1200" kern="1200" dirty="0">
              <a:solidFill>
                <a:schemeClr val="tx1"/>
              </a:solidFill>
              <a:latin typeface="+mn-lt"/>
              <a:ea typeface="MS PGothic" pitchFamily="34" charset="-128"/>
              <a:cs typeface="ＭＳ Ｐゴシック" charset="0"/>
            </a:endParaRPr>
          </a:p>
          <a:p>
            <a:r>
              <a:rPr lang="en-GB" sz="1200" kern="1200" dirty="0">
                <a:solidFill>
                  <a:schemeClr val="tx1"/>
                </a:solidFill>
                <a:latin typeface="+mn-lt"/>
                <a:ea typeface="MS PGothic" pitchFamily="34" charset="-128"/>
                <a:cs typeface="ＭＳ Ｐゴシック" charset="0"/>
              </a:rPr>
              <a:t>More information on the case: https://www.businessinsider.com/a-belgian-court-fined-microsofts-skype-36000-2017-11 </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68</a:t>
            </a:fld>
            <a:endParaRPr lang="en-US" altLang="en-US"/>
          </a:p>
        </p:txBody>
      </p:sp>
    </p:spTree>
    <p:extLst>
      <p:ext uri="{BB962C8B-B14F-4D97-AF65-F5344CB8AC3E}">
        <p14:creationId xmlns:p14="http://schemas.microsoft.com/office/powerpoint/2010/main" val="118335889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latin typeface="+mn-lt"/>
                <a:ea typeface="MS PGothic" pitchFamily="34" charset="-128"/>
                <a:cs typeface="ＭＳ Ｐゴシック" charset="0"/>
              </a:rPr>
              <a:t>This slide shows how there is a general misconception that the Budapest Convention does not criminalise cyberterrorism.</a:t>
            </a:r>
          </a:p>
          <a:p>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69</a:t>
            </a:fld>
            <a:endParaRPr lang="en-US" altLang="en-US"/>
          </a:p>
        </p:txBody>
      </p:sp>
    </p:spTree>
    <p:extLst>
      <p:ext uri="{BB962C8B-B14F-4D97-AF65-F5344CB8AC3E}">
        <p14:creationId xmlns:p14="http://schemas.microsoft.com/office/powerpoint/2010/main" val="2825389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mn-lt"/>
                <a:ea typeface="MS PGothic" pitchFamily="34" charset="-128"/>
                <a:cs typeface="ＭＳ Ｐゴシック" charset="0"/>
              </a:rPr>
              <a:t>This slide shows the three pillars of the Budapest Convention – namely substantive law, procedural law and international cooperation. The highlighted pillar lists the different conduct that are criminalised under the Budapest Convention. The trainer may wish to go through the list of criminalised conduct:</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Illegal access (Article 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Illegal interception (Article 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Data interference (Article 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System interference (Article 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Misuse of devices (Article 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Computer-related forgery (Article 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Computer-related fraud (Article 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Child pornography (Article 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Copyright infringement (Article 10)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Attempt, aiding &amp; abetting (Article 11)</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Corporate liability (Article 12)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en-GB"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mn-lt"/>
                <a:ea typeface="MS PGothic" pitchFamily="34" charset="-128"/>
                <a:cs typeface="ＭＳ Ｐゴシック" charset="0"/>
              </a:rPr>
              <a:t>The trainer should not go into details of each substantive law provision, but should mention that these provisions will be covered in detail on the next day. </a:t>
            </a:r>
          </a:p>
          <a:p>
            <a:endParaRPr lang="en-GB" sz="1200" kern="1200" dirty="0" smtClean="0">
              <a:solidFill>
                <a:schemeClr val="tx1"/>
              </a:solidFill>
              <a:latin typeface="+mn-lt"/>
              <a:ea typeface="MS PGothic" pitchFamily="34" charset="-128"/>
              <a:cs typeface="ＭＳ Ｐゴシック" charset="0"/>
            </a:endParaRPr>
          </a:p>
          <a:p>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a:t>
            </a:fld>
            <a:endParaRPr lang="en-US" altLang="en-US"/>
          </a:p>
        </p:txBody>
      </p:sp>
    </p:spTree>
    <p:extLst>
      <p:ext uri="{BB962C8B-B14F-4D97-AF65-F5344CB8AC3E}">
        <p14:creationId xmlns:p14="http://schemas.microsoft.com/office/powerpoint/2010/main" val="7080062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latin typeface="+mn-lt"/>
                <a:ea typeface="MS PGothic" pitchFamily="34" charset="-128"/>
                <a:cs typeface="ＭＳ Ｐゴシック" charset="0"/>
              </a:rPr>
              <a:t>This slide shows a screenshot of the cover page of the T-CY Guidance Note # 11 on aspects of terrorism covered by the Budapest Convention. </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70</a:t>
            </a:fld>
            <a:endParaRPr lang="en-US" altLang="en-US"/>
          </a:p>
        </p:txBody>
      </p:sp>
    </p:spTree>
    <p:extLst>
      <p:ext uri="{BB962C8B-B14F-4D97-AF65-F5344CB8AC3E}">
        <p14:creationId xmlns:p14="http://schemas.microsoft.com/office/powerpoint/2010/main" val="307913985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highlights a myth about the Budapest Convention – that it is only a cybercrime treaty. The trainer can ask how many of the delegates hold this misconception, before moving onto the next slide to dispel this misconception.</a:t>
            </a:r>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71</a:t>
            </a:fld>
            <a:endParaRPr lang="en-US" altLang="en-US"/>
          </a:p>
        </p:txBody>
      </p:sp>
    </p:spTree>
    <p:extLst>
      <p:ext uri="{BB962C8B-B14F-4D97-AF65-F5344CB8AC3E}">
        <p14:creationId xmlns:p14="http://schemas.microsoft.com/office/powerpoint/2010/main" val="283759738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en-US" dirty="0"/>
              <a:t>This slide highlights one of the biggest “secrets” of the Budapest Convention – that it is not merely a cybercrime treaty.</a:t>
            </a:r>
          </a:p>
          <a:p>
            <a:pPr marL="0" indent="0" eaLnBrk="1" hangingPunct="1">
              <a:spcBef>
                <a:spcPct val="0"/>
              </a:spcBef>
              <a:buFontTx/>
              <a:buNone/>
            </a:pPr>
            <a:endParaRPr lang="en-US" dirty="0"/>
          </a:p>
          <a:p>
            <a:pPr marL="0" indent="0" eaLnBrk="1" hangingPunct="1">
              <a:spcBef>
                <a:spcPct val="0"/>
              </a:spcBef>
              <a:buFontTx/>
              <a:buNone/>
            </a:pPr>
            <a:r>
              <a:rPr lang="en-US" dirty="0"/>
              <a:t>The Budapest Convention enables the exercise of its procedural provisions (Chapter II Section 2) and international cooperation provisions (Chapter III) extend to the collection and exchange of evidence in electronic form of any criminal offence – through Article 14 and Article 23 respectively. </a:t>
            </a:r>
          </a:p>
          <a:p>
            <a:pPr marL="0" indent="0" eaLnBrk="1" hangingPunct="1">
              <a:spcBef>
                <a:spcPct val="0"/>
              </a:spcBef>
              <a:buFontTx/>
              <a:buNone/>
            </a:pPr>
            <a:endParaRPr lang="en-US" dirty="0"/>
          </a:p>
          <a:p>
            <a:pPr marL="0" indent="0" eaLnBrk="1" hangingPunct="1">
              <a:spcBef>
                <a:spcPct val="0"/>
              </a:spcBef>
              <a:buFontTx/>
              <a:buNone/>
            </a:pPr>
            <a:r>
              <a:rPr lang="en-US" dirty="0"/>
              <a:t>This means that the procedural and international cooperation provisions of the Budapest Convention can be used in relation to all offences involving evidence </a:t>
            </a:r>
            <a:r>
              <a:rPr lang="en-US"/>
              <a:t>in electronic form. </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72</a:t>
            </a:fld>
            <a:endParaRPr lang="fr-FR"/>
          </a:p>
        </p:txBody>
      </p:sp>
    </p:spTree>
    <p:extLst>
      <p:ext uri="{BB962C8B-B14F-4D97-AF65-F5344CB8AC3E}">
        <p14:creationId xmlns:p14="http://schemas.microsoft.com/office/powerpoint/2010/main" val="126317172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part of the text of Article 14 of the Budapest Convention. The subsequent slides will highlight elements of the scope of the procedural law provisions of the Budapest Convention. </a:t>
            </a:r>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73</a:t>
            </a:fld>
            <a:endParaRPr lang="en-US" altLang="en-US"/>
          </a:p>
        </p:txBody>
      </p:sp>
    </p:spTree>
    <p:extLst>
      <p:ext uri="{BB962C8B-B14F-4D97-AF65-F5344CB8AC3E}">
        <p14:creationId xmlns:p14="http://schemas.microsoft.com/office/powerpoint/2010/main" val="186762780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shows part of the text of Article 14 of the Budapest Convention, with the first element highlighted. This shows how the powers and procedures established in accordance with the Budapest Convention may be exercised in relation to criminal offences established in accordance with the Budapest Convention. </a:t>
            </a:r>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74</a:t>
            </a:fld>
            <a:endParaRPr lang="en-US" altLang="en-US"/>
          </a:p>
        </p:txBody>
      </p:sp>
    </p:spTree>
    <p:extLst>
      <p:ext uri="{BB962C8B-B14F-4D97-AF65-F5344CB8AC3E}">
        <p14:creationId xmlns:p14="http://schemas.microsoft.com/office/powerpoint/2010/main" val="122794708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shows part of the text of Article 14 of the Budapest Convention, with the first element highlighted. This shows how the powers and procedures established in accordance with the Budapest Convention may be exercised in relation to other criminal offences committed by means of a computer system.</a:t>
            </a:r>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75</a:t>
            </a:fld>
            <a:endParaRPr lang="en-US" altLang="en-US"/>
          </a:p>
        </p:txBody>
      </p:sp>
    </p:spTree>
    <p:extLst>
      <p:ext uri="{BB962C8B-B14F-4D97-AF65-F5344CB8AC3E}">
        <p14:creationId xmlns:p14="http://schemas.microsoft.com/office/powerpoint/2010/main" val="344022774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shows part of the text of Article 14 of the Budapest Convention, with the first element highlighted. This shows how the powers and procedures established in accordance with the Budapest Convention may be exercised in relation the collection of evidence in electronic form of any criminal offence, even if it is not a cybercrime or an offence established in accordance with the Budapest Convention. Effectively, therefore, the Budapest Convention is not a cybercrime convention but a cybercrime AND ELETRONIC EVIDENCE convention. This is one of the “secrets” of the Budapest Convention. </a:t>
            </a:r>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76</a:t>
            </a:fld>
            <a:endParaRPr lang="en-US" altLang="en-US"/>
          </a:p>
        </p:txBody>
      </p:sp>
    </p:spTree>
    <p:extLst>
      <p:ext uri="{BB962C8B-B14F-4D97-AF65-F5344CB8AC3E}">
        <p14:creationId xmlns:p14="http://schemas.microsoft.com/office/powerpoint/2010/main" val="8180918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f) All of the above</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77</a:t>
            </a:fld>
            <a:endParaRPr lang="en-US"/>
          </a:p>
        </p:txBody>
      </p:sp>
    </p:spTree>
    <p:extLst>
      <p:ext uri="{BB962C8B-B14F-4D97-AF65-F5344CB8AC3E}">
        <p14:creationId xmlns:p14="http://schemas.microsoft.com/office/powerpoint/2010/main" val="344156997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f) All of the above</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78</a:t>
            </a:fld>
            <a:endParaRPr lang="en-US"/>
          </a:p>
        </p:txBody>
      </p:sp>
    </p:spTree>
    <p:extLst>
      <p:ext uri="{BB962C8B-B14F-4D97-AF65-F5344CB8AC3E}">
        <p14:creationId xmlns:p14="http://schemas.microsoft.com/office/powerpoint/2010/main" val="10830919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xmlns=""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3600" dirty="0"/>
              <a:t>This slide repeats the objectives of this session. The trainer can run through these objectives to ensure that these aspects have been covered in this module. </a:t>
            </a:r>
          </a:p>
          <a:p>
            <a:endParaRPr lang="en-GB" sz="3600" dirty="0"/>
          </a:p>
        </p:txBody>
      </p:sp>
    </p:spTree>
    <p:extLst>
      <p:ext uri="{BB962C8B-B14F-4D97-AF65-F5344CB8AC3E}">
        <p14:creationId xmlns:p14="http://schemas.microsoft.com/office/powerpoint/2010/main" val="30728010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mn-lt"/>
                <a:ea typeface="MS PGothic" pitchFamily="34" charset="-128"/>
                <a:cs typeface="ＭＳ Ｐゴシック" charset="0"/>
              </a:rPr>
              <a:t>This slide shows the three pillars of the Budapest Convention – namely substantive law, procedural law and international cooperation. The highlighted pillar lists the different procedural tools that to be incorporated into domestic law. The trainer may wish to go through the list of procedural tools:</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Expedited preservation of stored computer data (Article 16)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Expedited preservation and partial disclosure of traffic data  (Article 17)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Production order (Article 18)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Search and seizure of computer data (Article 19)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Real-time collection of traffic data (Article 20)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Interception of content data (Article 21)</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en-GB"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mn-lt"/>
                <a:ea typeface="MS PGothic" pitchFamily="34" charset="-128"/>
                <a:cs typeface="ＭＳ Ｐゴシック" charset="0"/>
              </a:rPr>
              <a:t>The trainer should not go into details of each procedural tool, but should mention that these provisions in addition to their scope and relevant conditions and safeguards will be covered in detail on the next day. </a:t>
            </a:r>
          </a:p>
          <a:p>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8</a:t>
            </a:fld>
            <a:endParaRPr lang="en-US" altLang="en-US"/>
          </a:p>
        </p:txBody>
      </p:sp>
    </p:spTree>
    <p:extLst>
      <p:ext uri="{BB962C8B-B14F-4D97-AF65-F5344CB8AC3E}">
        <p14:creationId xmlns:p14="http://schemas.microsoft.com/office/powerpoint/2010/main" val="14128520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mn-lt"/>
                <a:ea typeface="MS PGothic" pitchFamily="34" charset="-128"/>
                <a:cs typeface="ＭＳ Ｐゴシック" charset="0"/>
              </a:rPr>
              <a:t>This slide shows the three pillars of the Budapest Convention – namely substantive law, procedural law and international cooperation. The highlighted pillar lists the different international cooperation provisions of the Budapest Convention. The trainer may wish to go through the list of these international cooperation provisions:</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General principles related to international cooperation (Article 23)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Extradition (Article 24)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General principles related to mutual assistance (Article 25)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Spontaneous information (Article 26)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Procedures pertaining to mutual assistance in the absence of applicable international agreements (Article 27)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Confidentiality and limitation of use</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Expedited preservation of stored computer data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Expedited disclosure of preserved traffic data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Mutual assistance regarding accessing of stored computer data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Trans-border access to stored computer data with consent or where publicly available</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Mutual assistance regarding real-time collection of traffic data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Mutual assistance regarding interception of content data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smtClean="0">
                <a:solidFill>
                  <a:schemeClr val="tx1"/>
                </a:solidFill>
                <a:latin typeface="+mn-lt"/>
                <a:ea typeface="MS PGothic" pitchFamily="34" charset="-128"/>
                <a:cs typeface="ＭＳ Ｐゴシック" charset="0"/>
              </a:rPr>
              <a:t>24/7 Network </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en-GB" sz="1200" kern="1200" dirty="0" smtClean="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latin typeface="+mn-lt"/>
                <a:ea typeface="MS PGothic" pitchFamily="34" charset="-128"/>
                <a:cs typeface="ＭＳ Ｐゴシック" charset="0"/>
              </a:rPr>
              <a:t>The trainer should not go into details of each international cooperation provision, but should mention that these provisions will be covered in detail on day 3.</a:t>
            </a:r>
          </a:p>
          <a:p>
            <a:endParaRPr lang="en-GB" sz="1200" kern="1200" dirty="0" smtClean="0">
              <a:solidFill>
                <a:schemeClr val="tx1"/>
              </a:solidFill>
              <a:latin typeface="+mn-lt"/>
              <a:ea typeface="MS PGothic" pitchFamily="34" charset="-128"/>
              <a:cs typeface="ＭＳ Ｐゴシック" charset="0"/>
            </a:endParaRPr>
          </a:p>
          <a:p>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9</a:t>
            </a:fld>
            <a:endParaRPr lang="en-US" altLang="en-US"/>
          </a:p>
        </p:txBody>
      </p:sp>
    </p:spTree>
    <p:extLst>
      <p:ext uri="{BB962C8B-B14F-4D97-AF65-F5344CB8AC3E}">
        <p14:creationId xmlns:p14="http://schemas.microsoft.com/office/powerpoint/2010/main" val="36276037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xmlns=""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xmlns=""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xmlns=""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xmlns=""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4189B147-4B66-4E97-B70A-11C2806E34CA}"/>
              </a:ext>
            </a:extLst>
          </p:cNvPr>
          <p:cNvSpPr>
            <a:spLocks noGrp="1"/>
          </p:cNvSpPr>
          <p:nvPr>
            <p:ph type="dt" sz="half" idx="10"/>
          </p:nvPr>
        </p:nvSpPr>
        <p:spPr>
          <a:xfrm>
            <a:off x="457200" y="6356350"/>
            <a:ext cx="2133600" cy="365125"/>
          </a:xfrm>
          <a:prstGeom prst="rect">
            <a:avLst/>
          </a:prstGeom>
        </p:spPr>
        <p:txBody>
          <a:bodyPr/>
          <a:lstStyle>
            <a:lvl1pPr>
              <a:defRPr/>
            </a:lvl1pPr>
          </a:lstStyle>
          <a:p>
            <a:pPr>
              <a:defRPr/>
            </a:pPr>
            <a:fld id="{80AF0C5A-254C-4B55-9DDA-00B85131A43C}" type="datetimeFigureOut">
              <a:rPr lang="en-GB"/>
              <a:pPr>
                <a:defRPr/>
              </a:pPr>
              <a:t>14/10/2020</a:t>
            </a:fld>
            <a:endParaRPr lang="en-GB"/>
          </a:p>
        </p:txBody>
      </p:sp>
      <p:sp>
        <p:nvSpPr>
          <p:cNvPr id="5" name="Footer Placeholder 4">
            <a:extLst>
              <a:ext uri="{FF2B5EF4-FFF2-40B4-BE49-F238E27FC236}">
                <a16:creationId xmlns:a16="http://schemas.microsoft.com/office/drawing/2014/main" xmlns="" id="{B041ED0F-3F4F-4191-95D9-03287ACFF4E3}"/>
              </a:ext>
            </a:extLst>
          </p:cNvPr>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xmlns="" id="{9CA3C550-FDA0-40D4-90E1-A3D5C9AB77DC}"/>
              </a:ext>
            </a:extLst>
          </p:cNvPr>
          <p:cNvSpPr>
            <a:spLocks noGrp="1"/>
          </p:cNvSpPr>
          <p:nvPr>
            <p:ph type="sldNum" sz="quarter" idx="12"/>
          </p:nvPr>
        </p:nvSpPr>
        <p:spPr/>
        <p:txBody>
          <a:bodyPr/>
          <a:lstStyle>
            <a:lvl1pPr>
              <a:defRPr/>
            </a:lvl1pPr>
          </a:lstStyle>
          <a:p>
            <a:fld id="{0C938412-91F3-4CFB-A3F9-23742A0FFCC3}" type="slidenum">
              <a:rPr lang="en-GB" altLang="en-US"/>
              <a:pPr/>
              <a:t>‹#›</a:t>
            </a:fld>
            <a:endParaRPr lang="en-GB" altLang="en-US"/>
          </a:p>
        </p:txBody>
      </p:sp>
    </p:spTree>
    <p:extLst>
      <p:ext uri="{BB962C8B-B14F-4D97-AF65-F5344CB8AC3E}">
        <p14:creationId xmlns:p14="http://schemas.microsoft.com/office/powerpoint/2010/main" val="2431088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xmlns="" id="{1A87DC2B-F18E-437B-AE66-AA6863346763}"/>
              </a:ext>
            </a:extLst>
          </p:cNvPr>
          <p:cNvSpPr>
            <a:spLocks noGrp="1"/>
          </p:cNvSpPr>
          <p:nvPr>
            <p:ph type="dt" sz="half" idx="10"/>
          </p:nvPr>
        </p:nvSpPr>
        <p:spPr>
          <a:xfrm>
            <a:off x="457200" y="6356350"/>
            <a:ext cx="2133600" cy="365125"/>
          </a:xfrm>
          <a:prstGeom prst="rect">
            <a:avLst/>
          </a:prstGeom>
        </p:spPr>
        <p:txBody>
          <a:bodyPr/>
          <a:lstStyle>
            <a:lvl1pPr>
              <a:defRPr/>
            </a:lvl1pPr>
          </a:lstStyle>
          <a:p>
            <a:pPr>
              <a:defRPr/>
            </a:pPr>
            <a:fld id="{315D585F-7DF6-4099-B3B1-B29AEE74FA12}" type="datetimeFigureOut">
              <a:rPr lang="en-GB"/>
              <a:pPr>
                <a:defRPr/>
              </a:pPr>
              <a:t>14/10/2020</a:t>
            </a:fld>
            <a:endParaRPr lang="en-GB"/>
          </a:p>
        </p:txBody>
      </p:sp>
      <p:sp>
        <p:nvSpPr>
          <p:cNvPr id="3" name="Footer Placeholder 4">
            <a:extLst>
              <a:ext uri="{FF2B5EF4-FFF2-40B4-BE49-F238E27FC236}">
                <a16:creationId xmlns:a16="http://schemas.microsoft.com/office/drawing/2014/main" xmlns="" id="{39CE1A02-9C12-48FF-85B4-8F55C95EE835}"/>
              </a:ext>
            </a:extLst>
          </p:cNvPr>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4" name="Slide Number Placeholder 5">
            <a:extLst>
              <a:ext uri="{FF2B5EF4-FFF2-40B4-BE49-F238E27FC236}">
                <a16:creationId xmlns:a16="http://schemas.microsoft.com/office/drawing/2014/main" xmlns="" id="{E4F884D8-CC65-425E-96A5-C9DB1A68FD5C}"/>
              </a:ext>
            </a:extLst>
          </p:cNvPr>
          <p:cNvSpPr>
            <a:spLocks noGrp="1"/>
          </p:cNvSpPr>
          <p:nvPr>
            <p:ph type="sldNum" sz="quarter" idx="12"/>
          </p:nvPr>
        </p:nvSpPr>
        <p:spPr/>
        <p:txBody>
          <a:bodyPr/>
          <a:lstStyle>
            <a:lvl1pPr>
              <a:defRPr/>
            </a:lvl1pPr>
          </a:lstStyle>
          <a:p>
            <a:fld id="{1CA2AF26-9F61-4375-9904-07B3C44DE3B4}" type="slidenum">
              <a:rPr lang="en-GB" altLang="en-US"/>
              <a:pPr/>
              <a:t>‹#›</a:t>
            </a:fld>
            <a:endParaRPr lang="en-GB" altLang="en-US"/>
          </a:p>
        </p:txBody>
      </p:sp>
    </p:spTree>
    <p:extLst>
      <p:ext uri="{BB962C8B-B14F-4D97-AF65-F5344CB8AC3E}">
        <p14:creationId xmlns:p14="http://schemas.microsoft.com/office/powerpoint/2010/main" val="3550235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A3E6566A-A50E-4906-A19E-4FB9E76A4144}"/>
              </a:ext>
            </a:extLst>
          </p:cNvPr>
          <p:cNvSpPr>
            <a:spLocks noGrp="1"/>
          </p:cNvSpPr>
          <p:nvPr>
            <p:ph type="dt" sz="half" idx="10"/>
          </p:nvPr>
        </p:nvSpPr>
        <p:spPr>
          <a:xfrm>
            <a:off x="457200" y="6356350"/>
            <a:ext cx="2133600" cy="365125"/>
          </a:xfrm>
          <a:prstGeom prst="rect">
            <a:avLst/>
          </a:prstGeom>
        </p:spPr>
        <p:txBody>
          <a:bodyPr/>
          <a:lstStyle>
            <a:lvl1pPr>
              <a:defRPr/>
            </a:lvl1pPr>
          </a:lstStyle>
          <a:p>
            <a:pPr>
              <a:defRPr/>
            </a:pPr>
            <a:fld id="{E22C3D5C-F3BE-44B6-82DD-E7C4C8916EA0}" type="datetimeFigureOut">
              <a:rPr lang="en-GB"/>
              <a:pPr>
                <a:defRPr/>
              </a:pPr>
              <a:t>14/10/2020</a:t>
            </a:fld>
            <a:endParaRPr lang="en-GB"/>
          </a:p>
        </p:txBody>
      </p:sp>
      <p:sp>
        <p:nvSpPr>
          <p:cNvPr id="5" name="Footer Placeholder 4">
            <a:extLst>
              <a:ext uri="{FF2B5EF4-FFF2-40B4-BE49-F238E27FC236}">
                <a16:creationId xmlns:a16="http://schemas.microsoft.com/office/drawing/2014/main" xmlns="" id="{8A268102-AF15-496D-8BA6-68A51B185041}"/>
              </a:ext>
            </a:extLst>
          </p:cNvPr>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xmlns="" id="{E36EC1A9-0935-48AF-98AC-717D1CEB4CF4}"/>
              </a:ext>
            </a:extLst>
          </p:cNvPr>
          <p:cNvSpPr>
            <a:spLocks noGrp="1"/>
          </p:cNvSpPr>
          <p:nvPr>
            <p:ph type="sldNum" sz="quarter" idx="12"/>
          </p:nvPr>
        </p:nvSpPr>
        <p:spPr/>
        <p:txBody>
          <a:bodyPr/>
          <a:lstStyle>
            <a:lvl1pPr>
              <a:defRPr/>
            </a:lvl1pPr>
          </a:lstStyle>
          <a:p>
            <a:fld id="{A4A5ECFF-5C9A-42B4-A985-E4790B0921A2}" type="slidenum">
              <a:rPr lang="en-GB" altLang="en-US"/>
              <a:pPr/>
              <a:t>‹#›</a:t>
            </a:fld>
            <a:endParaRPr lang="en-GB" altLang="en-US"/>
          </a:p>
        </p:txBody>
      </p:sp>
    </p:spTree>
    <p:extLst>
      <p:ext uri="{BB962C8B-B14F-4D97-AF65-F5344CB8AC3E}">
        <p14:creationId xmlns:p14="http://schemas.microsoft.com/office/powerpoint/2010/main" val="22897881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xmlns="" id="{F1249599-89B8-4E5B-8E53-25E3A1D3DB77}"/>
              </a:ext>
            </a:extLst>
          </p:cNvPr>
          <p:cNvSpPr>
            <a:spLocks noGrp="1"/>
          </p:cNvSpPr>
          <p:nvPr>
            <p:ph type="dt" sz="half" idx="10"/>
          </p:nvPr>
        </p:nvSpPr>
        <p:spPr>
          <a:xfrm>
            <a:off x="457200" y="6356350"/>
            <a:ext cx="2133600" cy="365125"/>
          </a:xfrm>
          <a:prstGeom prst="rect">
            <a:avLst/>
          </a:prstGeom>
        </p:spPr>
        <p:txBody>
          <a:bodyPr/>
          <a:lstStyle>
            <a:lvl1pPr>
              <a:defRPr/>
            </a:lvl1pPr>
          </a:lstStyle>
          <a:p>
            <a:pPr>
              <a:defRPr/>
            </a:pPr>
            <a:fld id="{1CAE1E52-A942-4EA4-AB65-A06FB2ABB356}" type="datetimeFigureOut">
              <a:rPr lang="en-GB"/>
              <a:pPr>
                <a:defRPr/>
              </a:pPr>
              <a:t>14/10/2020</a:t>
            </a:fld>
            <a:endParaRPr lang="en-GB"/>
          </a:p>
        </p:txBody>
      </p:sp>
      <p:sp>
        <p:nvSpPr>
          <p:cNvPr id="5" name="Footer Placeholder 4">
            <a:extLst>
              <a:ext uri="{FF2B5EF4-FFF2-40B4-BE49-F238E27FC236}">
                <a16:creationId xmlns:a16="http://schemas.microsoft.com/office/drawing/2014/main" xmlns="" id="{F678A98B-0E09-4612-9346-46C6FC3C6978}"/>
              </a:ext>
            </a:extLst>
          </p:cNvPr>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xmlns="" id="{EC23F55A-8CF0-4C9C-A0A6-604CE946188C}"/>
              </a:ext>
            </a:extLst>
          </p:cNvPr>
          <p:cNvSpPr>
            <a:spLocks noGrp="1"/>
          </p:cNvSpPr>
          <p:nvPr>
            <p:ph type="sldNum" sz="quarter" idx="12"/>
          </p:nvPr>
        </p:nvSpPr>
        <p:spPr/>
        <p:txBody>
          <a:bodyPr/>
          <a:lstStyle>
            <a:lvl1pPr>
              <a:defRPr/>
            </a:lvl1pPr>
          </a:lstStyle>
          <a:p>
            <a:fld id="{3B3521C2-0219-4B01-9135-CC48710C7539}" type="slidenum">
              <a:rPr lang="en-GB" altLang="en-US"/>
              <a:pPr/>
              <a:t>‹#›</a:t>
            </a:fld>
            <a:endParaRPr lang="en-GB" altLang="en-US"/>
          </a:p>
        </p:txBody>
      </p:sp>
    </p:spTree>
    <p:extLst>
      <p:ext uri="{BB962C8B-B14F-4D97-AF65-F5344CB8AC3E}">
        <p14:creationId xmlns:p14="http://schemas.microsoft.com/office/powerpoint/2010/main" val="1106151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xmlns=""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xmlns=""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xmlns=""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xmlns=""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xmlns=""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xmlns=""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xmlns=""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a16="http://schemas.microsoft.com/office/drawing/2014/main" xmlns=""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xmlns=""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xmlns=""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xmlns="" id="{4840FB52-8F74-4C62-BC14-146E37352582}"/>
              </a:ext>
            </a:extLst>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xmlns=""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a16="http://schemas.microsoft.com/office/drawing/2014/main" xmlns=""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800" b="1" baseline="0">
                <a:solidFill>
                  <a:schemeClr val="bg1"/>
                </a:solidFill>
                <a:latin typeface="Calibri" panose="020F050202020403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C0713AAC-84AF-4971-8FCB-8CABFE853DD0}"/>
              </a:ext>
            </a:extLst>
          </p:cNvPr>
          <p:cNvSpPr>
            <a:spLocks noChangeArrowheads="1"/>
          </p:cNvSpPr>
          <p:nvPr userDrawn="1"/>
        </p:nvSpPr>
        <p:spPr bwMode="auto">
          <a:xfrm>
            <a:off x="-60382" y="6596936"/>
            <a:ext cx="32176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000" b="0" i="0" baseline="0" dirty="0">
                <a:solidFill>
                  <a:srgbClr val="FFFFFF"/>
                </a:solidFill>
                <a:latin typeface="Calibri" panose="020F0502020204030204" pitchFamily="34" charset="0"/>
              </a:rPr>
              <a:t>www.coe.int/cybercrime			</a:t>
            </a: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 id="2147483680" r:id="rId12"/>
    <p:sldLayoutId id="2147483681"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 Id="rId9" Type="http://schemas.openxmlformats.org/officeDocument/2006/relationships/image" Target="../media/image1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10.xml"/><Relationship Id="rId5" Type="http://schemas.openxmlformats.org/officeDocument/2006/relationships/image" Target="../media/image13.png"/><Relationship Id="rId4" Type="http://schemas.openxmlformats.org/officeDocument/2006/relationships/chart" Target="../charts/chart3.xml"/></Relationships>
</file>

<file path=ppt/slides/_rels/slide1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8.xml"/><Relationship Id="rId1" Type="http://schemas.openxmlformats.org/officeDocument/2006/relationships/slideLayout" Target="../slideLayouts/slideLayout10.xml"/><Relationship Id="rId5" Type="http://schemas.openxmlformats.org/officeDocument/2006/relationships/image" Target="../media/image11.jpeg"/><Relationship Id="rId4" Type="http://schemas.openxmlformats.org/officeDocument/2006/relationships/chart" Target="../charts/chart5.xml"/></Relationships>
</file>

<file path=ppt/slides/_rels/slide1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9.xml"/><Relationship Id="rId1" Type="http://schemas.openxmlformats.org/officeDocument/2006/relationships/slideLayout" Target="../slideLayouts/slideLayout10.xml"/><Relationship Id="rId5" Type="http://schemas.openxmlformats.org/officeDocument/2006/relationships/image" Target="../media/image7.png"/><Relationship Id="rId4" Type="http://schemas.openxmlformats.org/officeDocument/2006/relationships/chart" Target="../charts/char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0.xml"/><Relationship Id="rId1" Type="http://schemas.openxmlformats.org/officeDocument/2006/relationships/slideLayout" Target="../slideLayouts/slideLayout10.xml"/><Relationship Id="rId5" Type="http://schemas.openxmlformats.org/officeDocument/2006/relationships/image" Target="../media/image12.jpeg"/><Relationship Id="rId4" Type="http://schemas.openxmlformats.org/officeDocument/2006/relationships/chart" Target="../charts/chart9.xml"/></Relationships>
</file>

<file path=ppt/slides/_rels/slide21.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1.xml"/><Relationship Id="rId1" Type="http://schemas.openxmlformats.org/officeDocument/2006/relationships/slideLayout" Target="../slideLayouts/slideLayout10.xml"/><Relationship Id="rId5" Type="http://schemas.openxmlformats.org/officeDocument/2006/relationships/image" Target="../media/image14.jpeg"/><Relationship Id="rId4" Type="http://schemas.openxmlformats.org/officeDocument/2006/relationships/chart" Target="../charts/chart11.xml"/></Relationships>
</file>

<file path=ppt/slides/_rels/slide22.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3.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3.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4.xml"/><Relationship Id="rId1" Type="http://schemas.openxmlformats.org/officeDocument/2006/relationships/slideLayout" Target="../slideLayouts/slideLayout1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5.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5.xml"/><Relationship Id="rId1" Type="http://schemas.openxmlformats.org/officeDocument/2006/relationships/slideLayout" Target="../slideLayouts/slideLayout1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1.xml"/><Relationship Id="rId1" Type="http://schemas.openxmlformats.org/officeDocument/2006/relationships/video" Target="https://www.youtube.com/embed/Ep8GATKESak?feature=oembed" TargetMode="External"/><Relationship Id="rId4" Type="http://schemas.openxmlformats.org/officeDocument/2006/relationships/image" Target="../media/image17.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7.xml"/><Relationship Id="rId1" Type="http://schemas.openxmlformats.org/officeDocument/2006/relationships/slideLayout" Target="../slideLayouts/slideLayout1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8.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5.jpeg"/><Relationship Id="rId7" Type="http://schemas.openxmlformats.org/officeDocument/2006/relationships/diagramColors" Target="../diagrams/colors6.xml"/><Relationship Id="rId2" Type="http://schemas.openxmlformats.org/officeDocument/2006/relationships/notesSlide" Target="../notesSlides/notesSlide38.xml"/><Relationship Id="rId1" Type="http://schemas.openxmlformats.org/officeDocument/2006/relationships/slideLayout" Target="../slideLayouts/slideLayout11.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1.xml"/><Relationship Id="rId1" Type="http://schemas.openxmlformats.org/officeDocument/2006/relationships/slideLayout" Target="../slideLayouts/slideLayout11.xml"/><Relationship Id="rId5" Type="http://schemas.openxmlformats.org/officeDocument/2006/relationships/image" Target="../media/image22.png"/><Relationship Id="rId4" Type="http://schemas.openxmlformats.org/officeDocument/2006/relationships/image" Target="../media/image21.png"/></Relationships>
</file>

<file path=ppt/slides/_rels/slide4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0.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54.xml"/><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55.xml"/><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56.xml"/><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57.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8.xml"/><Relationship Id="rId1" Type="http://schemas.openxmlformats.org/officeDocument/2006/relationships/slideLayout" Target="../slideLayouts/slideLayout12.xml"/><Relationship Id="rId4" Type="http://schemas.openxmlformats.org/officeDocument/2006/relationships/image" Target="../media/image29.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png"/><Relationship Id="rId2" Type="http://schemas.openxmlformats.org/officeDocument/2006/relationships/notesSlide" Target="../notesSlides/notesSlide60.xml"/><Relationship Id="rId1" Type="http://schemas.openxmlformats.org/officeDocument/2006/relationships/slideLayout" Target="../slideLayouts/slideLayout12.xml"/><Relationship Id="rId6" Type="http://schemas.openxmlformats.org/officeDocument/2006/relationships/image" Target="../media/image33.jpeg"/><Relationship Id="rId5" Type="http://schemas.openxmlformats.org/officeDocument/2006/relationships/image" Target="../media/image32.png"/><Relationship Id="rId4" Type="http://schemas.openxmlformats.org/officeDocument/2006/relationships/image" Target="../media/image31.jpe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2.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3.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64.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5.xml"/><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66.xml"/><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8.xml"/><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69.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7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70.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71.xml"/><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77.xml"/><Relationship Id="rId1" Type="http://schemas.openxmlformats.org/officeDocument/2006/relationships/slideLayout" Target="../slideLayouts/slideLayout11.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78.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78.xml"/><Relationship Id="rId1" Type="http://schemas.openxmlformats.org/officeDocument/2006/relationships/slideLayout" Target="../slideLayouts/slideLayout11.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80.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image" Target="../media/image44.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9">
            <a:extLst>
              <a:ext uri="{FF2B5EF4-FFF2-40B4-BE49-F238E27FC236}">
                <a16:creationId xmlns:a16="http://schemas.microsoft.com/office/drawing/2014/main" xmlns="" id="{DBB67D73-B6F5-4B2A-AAA2-032087A05B37}"/>
              </a:ext>
            </a:extLst>
          </p:cNvPr>
          <p:cNvSpPr>
            <a:spLocks noGrp="1"/>
          </p:cNvSpPr>
          <p:nvPr>
            <p:ph sz="quarter" idx="11"/>
          </p:nvPr>
        </p:nvSpPr>
        <p:spPr/>
        <p:txBody>
          <a:bodyPr/>
          <a:lstStyle/>
          <a:p>
            <a:r>
              <a:rPr lang="en-US" dirty="0"/>
              <a:t>Introductory Judicial Training Course on Cybercrime and Electronic Evidence</a:t>
            </a:r>
          </a:p>
          <a:p>
            <a:endParaRPr lang="en-GB" dirty="0"/>
          </a:p>
        </p:txBody>
      </p:sp>
      <p:sp>
        <p:nvSpPr>
          <p:cNvPr id="31" name="Text Placeholder 30">
            <a:extLst>
              <a:ext uri="{FF2B5EF4-FFF2-40B4-BE49-F238E27FC236}">
                <a16:creationId xmlns:a16="http://schemas.microsoft.com/office/drawing/2014/main" xmlns="" id="{A3637711-684D-4890-8B1A-C347F5BBB59D}"/>
              </a:ext>
            </a:extLst>
          </p:cNvPr>
          <p:cNvSpPr>
            <a:spLocks noGrp="1"/>
          </p:cNvSpPr>
          <p:nvPr>
            <p:ph type="body" sz="quarter" idx="12"/>
          </p:nvPr>
        </p:nvSpPr>
        <p:spPr>
          <a:xfrm>
            <a:off x="447676" y="2165620"/>
            <a:ext cx="8074024" cy="2673350"/>
          </a:xfrm>
        </p:spPr>
        <p:txBody>
          <a:bodyPr>
            <a:normAutofit/>
          </a:bodyPr>
          <a:lstStyle/>
          <a:p>
            <a:pPr>
              <a:spcBef>
                <a:spcPct val="0"/>
              </a:spcBef>
            </a:pPr>
            <a:r>
              <a:rPr lang="en-GB" altLang="en-US" sz="3200" dirty="0">
                <a:latin typeface="+mn-lt"/>
              </a:rPr>
              <a:t>The Budapest Convention</a:t>
            </a:r>
          </a:p>
          <a:p>
            <a:pPr>
              <a:spcBef>
                <a:spcPct val="0"/>
              </a:spcBef>
            </a:pPr>
            <a:r>
              <a:rPr lang="en-GB" altLang="en-US" sz="3200" dirty="0">
                <a:latin typeface="+mn-lt"/>
              </a:rPr>
              <a:t>An Overview</a:t>
            </a:r>
            <a:endParaRPr lang="en-GB" altLang="en-US" sz="1400" dirty="0">
              <a:latin typeface="+mn-lt"/>
            </a:endParaRPr>
          </a:p>
          <a:p>
            <a:pPr>
              <a:spcBef>
                <a:spcPct val="0"/>
              </a:spcBef>
            </a:pPr>
            <a:endParaRPr lang="en-GB" altLang="en-US" sz="1100" dirty="0">
              <a:latin typeface="Verdana" panose="020B0604030504040204" pitchFamily="34" charset="0"/>
            </a:endParaRPr>
          </a:p>
          <a:p>
            <a:pPr>
              <a:spcBef>
                <a:spcPct val="0"/>
              </a:spcBef>
            </a:pPr>
            <a:endParaRPr lang="en-GB" altLang="en-US" sz="1100" dirty="0">
              <a:latin typeface="Verdana" panose="020B0604030504040204" pitchFamily="34" charset="0"/>
            </a:endParaRPr>
          </a:p>
          <a:p>
            <a:pPr>
              <a:spcBef>
                <a:spcPct val="0"/>
              </a:spcBef>
            </a:pPr>
            <a:endParaRPr lang="en-GB" altLang="en-US" sz="1100" dirty="0">
              <a:latin typeface="Verdana" panose="020B0604030504040204" pitchFamily="34" charset="0"/>
            </a:endParaRPr>
          </a:p>
          <a:p>
            <a:pPr>
              <a:spcBef>
                <a:spcPct val="0"/>
              </a:spcBef>
            </a:pPr>
            <a:endParaRPr lang="en-GB" altLang="en-US" sz="11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r>
              <a:rPr lang="en-GB" altLang="en-US" sz="1600" dirty="0" err="1">
                <a:latin typeface="+mn-lt"/>
              </a:rPr>
              <a:t>Xxxxx</a:t>
            </a:r>
            <a:r>
              <a:rPr lang="en-GB" altLang="en-US" sz="1600" dirty="0">
                <a:latin typeface="+mn-lt"/>
              </a:rPr>
              <a:t> XXXXXXXX</a:t>
            </a:r>
          </a:p>
          <a:p>
            <a:pPr>
              <a:spcBef>
                <a:spcPct val="0"/>
              </a:spcBef>
            </a:pPr>
            <a:endParaRPr lang="en-GB" altLang="en-US" sz="500" dirty="0">
              <a:latin typeface="+mn-lt"/>
            </a:endParaRPr>
          </a:p>
          <a:p>
            <a:pPr>
              <a:spcBef>
                <a:spcPct val="0"/>
              </a:spcBef>
            </a:pPr>
            <a:r>
              <a:rPr lang="en-GB" altLang="en-US" sz="1200" i="1" dirty="0">
                <a:latin typeface="+mn-lt"/>
              </a:rPr>
              <a:t>Council of Europe</a:t>
            </a:r>
          </a:p>
          <a:p>
            <a:pPr>
              <a:spcBef>
                <a:spcPct val="0"/>
              </a:spcBef>
            </a:pPr>
            <a:endParaRPr lang="en-GB" altLang="en-US" sz="1200" dirty="0">
              <a:solidFill>
                <a:srgbClr val="2F618F"/>
              </a:solidFill>
              <a:latin typeface="+mn-lt"/>
              <a:hlinkClick r:id="rId3"/>
            </a:endParaRPr>
          </a:p>
          <a:p>
            <a:pPr>
              <a:spcBef>
                <a:spcPct val="0"/>
              </a:spcBef>
            </a:pPr>
            <a:r>
              <a:rPr lang="en-GB" altLang="en-US" sz="1100" dirty="0">
                <a:solidFill>
                  <a:srgbClr val="2F618F"/>
                </a:solidFill>
                <a:latin typeface="+mn-lt"/>
              </a:rPr>
              <a:t>email</a:t>
            </a:r>
          </a:p>
          <a:p>
            <a:pPr>
              <a:spcBef>
                <a:spcPct val="0"/>
              </a:spcBef>
            </a:pPr>
            <a:endParaRPr lang="en-GB" altLang="en-US" sz="1400" dirty="0">
              <a:latin typeface="+mn-lt"/>
            </a:endParaRPr>
          </a:p>
          <a:p>
            <a:pPr>
              <a:spcBef>
                <a:spcPct val="0"/>
              </a:spcBef>
            </a:pPr>
            <a:endParaRPr lang="en-GB" altLang="en-US" sz="1400" dirty="0">
              <a:latin typeface="+mn-lt"/>
            </a:endParaRPr>
          </a:p>
          <a:p>
            <a:pPr>
              <a:spcBef>
                <a:spcPct val="0"/>
              </a:spcBef>
            </a:pPr>
            <a:endParaRPr lang="en-GB" altLang="en-US" sz="1200" dirty="0">
              <a:latin typeface="+mn-lt"/>
            </a:endParaRPr>
          </a:p>
          <a:p>
            <a:endParaRPr lang="en-GB" dirty="0"/>
          </a:p>
        </p:txBody>
      </p:sp>
      <p:sp>
        <p:nvSpPr>
          <p:cNvPr id="32" name="Text Placeholder 31">
            <a:extLst>
              <a:ext uri="{FF2B5EF4-FFF2-40B4-BE49-F238E27FC236}">
                <a16:creationId xmlns:a16="http://schemas.microsoft.com/office/drawing/2014/main" xmlns="" id="{4E9FDC2C-93EC-4C8A-9ECF-4C1E10889CE9}"/>
              </a:ext>
            </a:extLst>
          </p:cNvPr>
          <p:cNvSpPr>
            <a:spLocks noGrp="1"/>
          </p:cNvSpPr>
          <p:nvPr>
            <p:ph type="body" sz="quarter" idx="13"/>
          </p:nvPr>
        </p:nvSpPr>
        <p:spPr/>
        <p:txBody>
          <a:bodyPr/>
          <a:lstStyle/>
          <a:p>
            <a:r>
              <a:rPr lang="en-GB" b="1" dirty="0"/>
              <a:t>DD Month YYYY</a:t>
            </a:r>
          </a:p>
          <a:p>
            <a:endParaRPr lang="en-GB" dirty="0"/>
          </a:p>
        </p:txBody>
      </p:sp>
    </p:spTree>
    <p:extLst>
      <p:ext uri="{BB962C8B-B14F-4D97-AF65-F5344CB8AC3E}">
        <p14:creationId xmlns:p14="http://schemas.microsoft.com/office/powerpoint/2010/main" val="23373091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9C04F3A-82BD-4011-AADB-1F79FD7DF4BC}" type="slidenum">
              <a:rPr lang="en-GB" smtClean="0"/>
              <a:pPr/>
              <a:t>10</a:t>
            </a:fld>
            <a:endParaRPr lang="en-GB" dirty="0"/>
          </a:p>
        </p:txBody>
      </p:sp>
      <p:sp>
        <p:nvSpPr>
          <p:cNvPr id="3" name="Text Placeholder 2"/>
          <p:cNvSpPr>
            <a:spLocks noGrp="1"/>
          </p:cNvSpPr>
          <p:nvPr>
            <p:ph type="body" sz="quarter" idx="11"/>
          </p:nvPr>
        </p:nvSpPr>
        <p:spPr/>
        <p:txBody>
          <a:bodyPr>
            <a:normAutofit/>
          </a:bodyPr>
          <a:lstStyle/>
          <a:p>
            <a:r>
              <a:rPr lang="en-US" sz="2700" dirty="0" smtClean="0">
                <a:latin typeface="Verdana" panose="020B0604030504040204" pitchFamily="34" charset="0"/>
                <a:ea typeface="Verdana" panose="020B0604030504040204" pitchFamily="34" charset="0"/>
              </a:rPr>
              <a:t>The Council of Europe Approach</a:t>
            </a:r>
            <a:endParaRPr lang="en-US" sz="2700" dirty="0">
              <a:latin typeface="Verdana" panose="020B0604030504040204" pitchFamily="34" charset="0"/>
              <a:ea typeface="Verdana" panose="020B0604030504040204" pitchFamily="34" charset="0"/>
            </a:endParaRPr>
          </a:p>
        </p:txBody>
      </p:sp>
      <p:sp>
        <p:nvSpPr>
          <p:cNvPr id="5" name="TextBox 4">
            <a:extLst>
              <a:ext uri="{FF2B5EF4-FFF2-40B4-BE49-F238E27FC236}">
                <a16:creationId xmlns="" xmlns:a16="http://schemas.microsoft.com/office/drawing/2014/main" id="{0EC815FC-B81D-47F2-85CE-4939CE177F7B}"/>
              </a:ext>
            </a:extLst>
          </p:cNvPr>
          <p:cNvSpPr txBox="1">
            <a:spLocks noChangeArrowheads="1"/>
          </p:cNvSpPr>
          <p:nvPr/>
        </p:nvSpPr>
        <p:spPr bwMode="auto">
          <a:xfrm>
            <a:off x="1547813" y="1144588"/>
            <a:ext cx="58324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en-GB" sz="1800" b="1" dirty="0">
                <a:latin typeface="+mn-lt"/>
                <a:cs typeface="Arial" panose="020B0604020202020204" pitchFamily="34" charset="0"/>
              </a:rPr>
              <a:t>1 Common standards: Budapest Convention on Cybercrime and </a:t>
            </a:r>
            <a:r>
              <a:rPr lang="en-GB" sz="1800" b="1" dirty="0" smtClean="0">
                <a:latin typeface="+mn-lt"/>
                <a:cs typeface="Arial" panose="020B0604020202020204" pitchFamily="34" charset="0"/>
              </a:rPr>
              <a:t>related </a:t>
            </a:r>
            <a:r>
              <a:rPr lang="en-GB" sz="1800" b="1" dirty="0">
                <a:latin typeface="+mn-lt"/>
                <a:cs typeface="Arial" panose="020B0604020202020204" pitchFamily="34" charset="0"/>
              </a:rPr>
              <a:t>standards</a:t>
            </a:r>
          </a:p>
        </p:txBody>
      </p:sp>
      <p:sp>
        <p:nvSpPr>
          <p:cNvPr id="6" name="Isosceles Triangle 5">
            <a:extLst>
              <a:ext uri="{FF2B5EF4-FFF2-40B4-BE49-F238E27FC236}">
                <a16:creationId xmlns="" xmlns:a16="http://schemas.microsoft.com/office/drawing/2014/main" id="{5182123B-3127-448D-ABBE-8E5470B60FFB}"/>
              </a:ext>
            </a:extLst>
          </p:cNvPr>
          <p:cNvSpPr/>
          <p:nvPr/>
        </p:nvSpPr>
        <p:spPr>
          <a:xfrm>
            <a:off x="2484438" y="2017713"/>
            <a:ext cx="3948112" cy="3095625"/>
          </a:xfrm>
          <a:prstGeom prst="triangle">
            <a:avLst/>
          </a:prstGeom>
          <a:solidFill>
            <a:srgbClr val="2F618F"/>
          </a:solidFill>
          <a:ln>
            <a:solidFill>
              <a:srgbClr val="2F61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400">
              <a:latin typeface="Arial" panose="020B0604020202020204" pitchFamily="34" charset="0"/>
              <a:cs typeface="Arial" panose="020B0604020202020204" pitchFamily="34" charset="0"/>
            </a:endParaRPr>
          </a:p>
        </p:txBody>
      </p:sp>
      <p:sp>
        <p:nvSpPr>
          <p:cNvPr id="7" name="TextBox 6">
            <a:extLst>
              <a:ext uri="{FF2B5EF4-FFF2-40B4-BE49-F238E27FC236}">
                <a16:creationId xmlns="" xmlns:a16="http://schemas.microsoft.com/office/drawing/2014/main" id="{58EC46C7-9839-4125-A3E3-536B132E70E0}"/>
              </a:ext>
            </a:extLst>
          </p:cNvPr>
          <p:cNvSpPr txBox="1">
            <a:spLocks noChangeArrowheads="1"/>
          </p:cNvSpPr>
          <p:nvPr/>
        </p:nvSpPr>
        <p:spPr bwMode="auto">
          <a:xfrm>
            <a:off x="3317875" y="3544888"/>
            <a:ext cx="22621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en-GB" sz="1800" b="1" dirty="0">
                <a:solidFill>
                  <a:schemeClr val="bg1"/>
                </a:solidFill>
                <a:latin typeface="+mn-lt"/>
                <a:cs typeface="Arial" panose="020B0604020202020204" pitchFamily="34" charset="0"/>
              </a:rPr>
              <a:t>“Protecting you and your rights in cyberspace”</a:t>
            </a:r>
          </a:p>
        </p:txBody>
      </p:sp>
      <p:cxnSp>
        <p:nvCxnSpPr>
          <p:cNvPr id="8" name="Straight Arrow Connector 7">
            <a:extLst>
              <a:ext uri="{FF2B5EF4-FFF2-40B4-BE49-F238E27FC236}">
                <a16:creationId xmlns="" xmlns:a16="http://schemas.microsoft.com/office/drawing/2014/main" id="{E0C2FF9B-D897-4FA1-B04A-537949A93229}"/>
              </a:ext>
            </a:extLst>
          </p:cNvPr>
          <p:cNvCxnSpPr/>
          <p:nvPr/>
        </p:nvCxnSpPr>
        <p:spPr>
          <a:xfrm flipH="1">
            <a:off x="2268538" y="2076450"/>
            <a:ext cx="1871662"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 xmlns:a16="http://schemas.microsoft.com/office/drawing/2014/main" id="{4B73F66C-1BDE-4BBE-ADF8-F0772BD77CFC}"/>
              </a:ext>
            </a:extLst>
          </p:cNvPr>
          <p:cNvCxnSpPr/>
          <p:nvPr/>
        </p:nvCxnSpPr>
        <p:spPr>
          <a:xfrm>
            <a:off x="4799013" y="2068513"/>
            <a:ext cx="1860550"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 xmlns:a16="http://schemas.microsoft.com/office/drawing/2014/main" id="{F8666E47-CD8C-4A02-AD4D-CC81B81EFF80}"/>
              </a:ext>
            </a:extLst>
          </p:cNvPr>
          <p:cNvCxnSpPr/>
          <p:nvPr/>
        </p:nvCxnSpPr>
        <p:spPr>
          <a:xfrm flipH="1">
            <a:off x="2771775" y="5387975"/>
            <a:ext cx="3384550" cy="0"/>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1" name="TextBox 15">
            <a:extLst>
              <a:ext uri="{FF2B5EF4-FFF2-40B4-BE49-F238E27FC236}">
                <a16:creationId xmlns="" xmlns:a16="http://schemas.microsoft.com/office/drawing/2014/main" id="{9252D9BB-F2E4-46C5-BC1C-E4EF64D38CC2}"/>
              </a:ext>
            </a:extLst>
          </p:cNvPr>
          <p:cNvSpPr txBox="1">
            <a:spLocks noChangeArrowheads="1"/>
          </p:cNvSpPr>
          <p:nvPr/>
        </p:nvSpPr>
        <p:spPr bwMode="auto">
          <a:xfrm>
            <a:off x="107950" y="4184873"/>
            <a:ext cx="230505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800" b="1" dirty="0">
                <a:latin typeface="+mn-lt"/>
                <a:cs typeface="Arial" panose="020B0604020202020204" pitchFamily="34" charset="0"/>
              </a:rPr>
              <a:t>2 Follow up and assessments:</a:t>
            </a:r>
          </a:p>
          <a:p>
            <a:r>
              <a:rPr lang="en-GB" sz="1800" b="1" dirty="0">
                <a:latin typeface="+mn-lt"/>
                <a:cs typeface="Arial" panose="020B0604020202020204" pitchFamily="34" charset="0"/>
              </a:rPr>
              <a:t>Cybercrime Convention Committee (T-CY)</a:t>
            </a:r>
          </a:p>
        </p:txBody>
      </p:sp>
      <p:sp>
        <p:nvSpPr>
          <p:cNvPr id="12" name="TextBox 19">
            <a:extLst>
              <a:ext uri="{FF2B5EF4-FFF2-40B4-BE49-F238E27FC236}">
                <a16:creationId xmlns="" xmlns:a16="http://schemas.microsoft.com/office/drawing/2014/main" id="{CCB36F6E-1021-48B5-A13E-979F5CA743D7}"/>
              </a:ext>
            </a:extLst>
          </p:cNvPr>
          <p:cNvSpPr txBox="1">
            <a:spLocks noChangeArrowheads="1"/>
          </p:cNvSpPr>
          <p:nvPr/>
        </p:nvSpPr>
        <p:spPr bwMode="auto">
          <a:xfrm>
            <a:off x="6227763" y="5119688"/>
            <a:ext cx="29527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800" b="1" dirty="0">
                <a:latin typeface="+mn-lt"/>
                <a:cs typeface="Arial" panose="020B0604020202020204" pitchFamily="34" charset="0"/>
              </a:rPr>
              <a:t>3 Capacity building:</a:t>
            </a:r>
          </a:p>
          <a:p>
            <a:r>
              <a:rPr lang="en-GB" sz="1800" b="1" dirty="0">
                <a:latin typeface="+mn-lt"/>
                <a:cs typeface="Arial" panose="020B0604020202020204" pitchFamily="34" charset="0"/>
              </a:rPr>
              <a:t>C-PROC </a:t>
            </a:r>
            <a:r>
              <a:rPr lang="en-GB" sz="1800" b="1" dirty="0">
                <a:latin typeface="+mn-lt"/>
                <a:cs typeface="Arial" panose="020B0604020202020204" pitchFamily="34" charset="0"/>
                <a:sym typeface="Wingdings 3" charset="0"/>
              </a:rPr>
              <a:t></a:t>
            </a:r>
            <a:endParaRPr lang="en-GB" sz="1800" b="1" dirty="0">
              <a:latin typeface="+mn-lt"/>
              <a:cs typeface="Arial" panose="020B0604020202020204" pitchFamily="34" charset="0"/>
            </a:endParaRPr>
          </a:p>
          <a:p>
            <a:r>
              <a:rPr lang="en-GB" sz="1800" b="1" dirty="0">
                <a:latin typeface="+mn-lt"/>
                <a:cs typeface="Arial" panose="020B0604020202020204" pitchFamily="34" charset="0"/>
              </a:rPr>
              <a:t>Technical cooperation programmes</a:t>
            </a:r>
          </a:p>
        </p:txBody>
      </p:sp>
    </p:spTree>
    <p:extLst>
      <p:ext uri="{BB962C8B-B14F-4D97-AF65-F5344CB8AC3E}">
        <p14:creationId xmlns:p14="http://schemas.microsoft.com/office/powerpoint/2010/main" val="11734094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9C04F3A-82BD-4011-AADB-1F79FD7DF4BC}" type="slidenum">
              <a:rPr lang="en-GB" smtClean="0"/>
              <a:pPr/>
              <a:t>11</a:t>
            </a:fld>
            <a:endParaRPr lang="en-GB" dirty="0"/>
          </a:p>
        </p:txBody>
      </p:sp>
      <p:sp>
        <p:nvSpPr>
          <p:cNvPr id="3" name="Text Placeholder 2"/>
          <p:cNvSpPr>
            <a:spLocks noGrp="1"/>
          </p:cNvSpPr>
          <p:nvPr>
            <p:ph type="body" sz="quarter" idx="11"/>
          </p:nvPr>
        </p:nvSpPr>
        <p:spPr>
          <a:xfrm>
            <a:off x="2811463" y="246888"/>
            <a:ext cx="6332537" cy="1035050"/>
          </a:xfrm>
        </p:spPr>
        <p:txBody>
          <a:bodyPr>
            <a:normAutofit fontScale="55000" lnSpcReduction="20000"/>
          </a:bodyPr>
          <a:lstStyle/>
          <a:p>
            <a:r>
              <a:rPr lang="en-US" sz="3600" dirty="0">
                <a:latin typeface="Verdana" panose="020B0604030504040204" pitchFamily="34" charset="0"/>
                <a:ea typeface="Verdana" panose="020B0604030504040204" pitchFamily="34" charset="0"/>
              </a:rPr>
              <a:t>Cybercrime </a:t>
            </a:r>
            <a:r>
              <a:rPr lang="en-US" sz="3600" dirty="0" err="1">
                <a:latin typeface="Verdana" panose="020B0604030504040204" pitchFamily="34" charset="0"/>
                <a:ea typeface="Verdana" panose="020B0604030504040204" pitchFamily="34" charset="0"/>
              </a:rPr>
              <a:t>Programme</a:t>
            </a:r>
            <a:r>
              <a:rPr lang="en-US" sz="3600" dirty="0">
                <a:latin typeface="Verdana" panose="020B0604030504040204" pitchFamily="34" charset="0"/>
                <a:ea typeface="Verdana" panose="020B0604030504040204" pitchFamily="34" charset="0"/>
              </a:rPr>
              <a:t> Office of </a:t>
            </a:r>
            <a:endParaRPr lang="en-US" sz="3600" dirty="0" smtClean="0">
              <a:latin typeface="Verdana" panose="020B0604030504040204" pitchFamily="34" charset="0"/>
              <a:ea typeface="Verdana" panose="020B0604030504040204" pitchFamily="34" charset="0"/>
            </a:endParaRPr>
          </a:p>
          <a:p>
            <a:r>
              <a:rPr lang="en-US" sz="3600" dirty="0" smtClean="0">
                <a:latin typeface="Verdana" panose="020B0604030504040204" pitchFamily="34" charset="0"/>
                <a:ea typeface="Verdana" panose="020B0604030504040204" pitchFamily="34" charset="0"/>
              </a:rPr>
              <a:t>the Council </a:t>
            </a:r>
            <a:r>
              <a:rPr lang="en-US" sz="3600" dirty="0">
                <a:latin typeface="Verdana" panose="020B0604030504040204" pitchFamily="34" charset="0"/>
                <a:ea typeface="Verdana" panose="020B0604030504040204" pitchFamily="34" charset="0"/>
              </a:rPr>
              <a:t>of Europe in </a:t>
            </a:r>
            <a:r>
              <a:rPr lang="en-US" sz="3600" dirty="0" smtClean="0">
                <a:latin typeface="Verdana" panose="020B0604030504040204" pitchFamily="34" charset="0"/>
                <a:ea typeface="Verdana" panose="020B0604030504040204" pitchFamily="34" charset="0"/>
              </a:rPr>
              <a:t>   </a:t>
            </a:r>
          </a:p>
          <a:p>
            <a:r>
              <a:rPr lang="en-US" sz="3600" dirty="0" smtClean="0">
                <a:latin typeface="Verdana" panose="020B0604030504040204" pitchFamily="34" charset="0"/>
                <a:ea typeface="Verdana" panose="020B0604030504040204" pitchFamily="34" charset="0"/>
              </a:rPr>
              <a:t>Bucharest </a:t>
            </a:r>
            <a:r>
              <a:rPr lang="en-US" sz="3600" dirty="0">
                <a:latin typeface="Verdana" panose="020B0604030504040204" pitchFamily="34" charset="0"/>
                <a:ea typeface="Verdana" panose="020B0604030504040204" pitchFamily="34" charset="0"/>
              </a:rPr>
              <a:t>(C-PROC)</a:t>
            </a:r>
          </a:p>
          <a:p>
            <a:endParaRPr lang="en-US" dirty="0"/>
          </a:p>
        </p:txBody>
      </p:sp>
      <p:sp>
        <p:nvSpPr>
          <p:cNvPr id="5" name="TextBox 13">
            <a:extLst>
              <a:ext uri="{FF2B5EF4-FFF2-40B4-BE49-F238E27FC236}">
                <a16:creationId xmlns="" xmlns:a16="http://schemas.microsoft.com/office/drawing/2014/main" id="{B9BE7F87-B3D1-4976-A17F-00003EF51DAD}"/>
              </a:ext>
            </a:extLst>
          </p:cNvPr>
          <p:cNvSpPr txBox="1">
            <a:spLocks noChangeArrowheads="1"/>
          </p:cNvSpPr>
          <p:nvPr/>
        </p:nvSpPr>
        <p:spPr bwMode="auto">
          <a:xfrm>
            <a:off x="250825" y="1874812"/>
            <a:ext cx="8720138" cy="3354388"/>
          </a:xfrm>
          <a:prstGeom prst="rect">
            <a:avLst/>
          </a:prstGeom>
          <a:noFill/>
          <a:ln w="9525">
            <a:solidFill>
              <a:srgbClr val="2F618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spcAft>
                <a:spcPts val="1200"/>
              </a:spcAft>
              <a:buFont typeface="Wingdings" charset="0"/>
              <a:buChar char="§"/>
            </a:pPr>
            <a:r>
              <a:rPr lang="en-GB" sz="2000" b="1" dirty="0">
                <a:latin typeface="+mn-lt"/>
                <a:cs typeface="Arial" panose="020B0604020202020204" pitchFamily="34" charset="0"/>
              </a:rPr>
              <a:t>Committee of Ministers decision October 2013</a:t>
            </a:r>
          </a:p>
          <a:p>
            <a:pPr>
              <a:spcAft>
                <a:spcPts val="1200"/>
              </a:spcAft>
              <a:buFont typeface="Wingdings" charset="0"/>
              <a:buChar char="§"/>
            </a:pPr>
            <a:r>
              <a:rPr lang="en-GB" sz="2000" b="1" dirty="0">
                <a:latin typeface="+mn-lt"/>
                <a:cs typeface="Arial" panose="020B0604020202020204" pitchFamily="34" charset="0"/>
              </a:rPr>
              <a:t>Operational as from April 2014</a:t>
            </a:r>
          </a:p>
          <a:p>
            <a:pPr>
              <a:spcAft>
                <a:spcPts val="1200"/>
              </a:spcAft>
              <a:buFont typeface="Wingdings" charset="0"/>
              <a:buChar char="§"/>
            </a:pPr>
            <a:r>
              <a:rPr lang="en-GB" sz="2000" b="1" dirty="0">
                <a:latin typeface="+mn-lt"/>
                <a:cs typeface="Arial" panose="020B0604020202020204" pitchFamily="34" charset="0"/>
              </a:rPr>
              <a:t>Currently 6 ongoing projects</a:t>
            </a:r>
          </a:p>
          <a:p>
            <a:pPr>
              <a:spcAft>
                <a:spcPts val="1200"/>
              </a:spcAft>
              <a:buFont typeface="Wingdings" charset="0"/>
              <a:buChar char="§"/>
            </a:pPr>
            <a:endParaRPr lang="en-GB" sz="2800" b="1" dirty="0">
              <a:latin typeface="+mn-lt"/>
              <a:cs typeface="Arial" panose="020B0604020202020204" pitchFamily="34" charset="0"/>
            </a:endParaRPr>
          </a:p>
          <a:p>
            <a:pPr>
              <a:spcAft>
                <a:spcPts val="1200"/>
              </a:spcAft>
              <a:buFont typeface="Wingdings" charset="0"/>
              <a:buChar char="§"/>
            </a:pPr>
            <a:r>
              <a:rPr lang="en-GB" sz="2800" b="1" dirty="0">
                <a:latin typeface="+mn-lt"/>
                <a:cs typeface="Arial" panose="020B0604020202020204" pitchFamily="34" charset="0"/>
              </a:rPr>
              <a:t>Task: Support to countries worldwide to strengthen criminal justice capacities on cybercrime and electronic evidence</a:t>
            </a:r>
          </a:p>
        </p:txBody>
      </p:sp>
    </p:spTree>
    <p:extLst>
      <p:ext uri="{BB962C8B-B14F-4D97-AF65-F5344CB8AC3E}">
        <p14:creationId xmlns:p14="http://schemas.microsoft.com/office/powerpoint/2010/main" val="39378099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9C04F3A-82BD-4011-AADB-1F79FD7DF4BC}" type="slidenum">
              <a:rPr lang="en-GB" smtClean="0"/>
              <a:pPr/>
              <a:t>12</a:t>
            </a:fld>
            <a:endParaRPr lang="en-GB" dirty="0"/>
          </a:p>
        </p:txBody>
      </p:sp>
      <p:sp>
        <p:nvSpPr>
          <p:cNvPr id="3" name="Text Placeholder 2"/>
          <p:cNvSpPr>
            <a:spLocks noGrp="1"/>
          </p:cNvSpPr>
          <p:nvPr>
            <p:ph type="body" sz="quarter" idx="11"/>
          </p:nvPr>
        </p:nvSpPr>
        <p:spPr>
          <a:xfrm>
            <a:off x="2811463" y="246888"/>
            <a:ext cx="6332537" cy="1035050"/>
          </a:xfrm>
        </p:spPr>
        <p:txBody>
          <a:bodyPr>
            <a:normAutofit/>
          </a:bodyPr>
          <a:lstStyle/>
          <a:p>
            <a:r>
              <a:rPr lang="en-US" sz="2700" dirty="0">
                <a:latin typeface="Verdana" panose="020B0604030504040204" pitchFamily="34" charset="0"/>
                <a:ea typeface="Verdana" panose="020B0604030504040204" pitchFamily="34" charset="0"/>
              </a:rPr>
              <a:t>Current capacity building </a:t>
            </a:r>
            <a:r>
              <a:rPr lang="en-US" sz="2700" dirty="0" err="1">
                <a:latin typeface="Verdana" panose="020B0604030504040204" pitchFamily="34" charset="0"/>
                <a:ea typeface="Verdana" panose="020B0604030504040204" pitchFamily="34" charset="0"/>
              </a:rPr>
              <a:t>programmes</a:t>
            </a:r>
            <a:endParaRPr lang="en-US" sz="2700" dirty="0">
              <a:latin typeface="Verdana" panose="020B0604030504040204" pitchFamily="34" charset="0"/>
              <a:ea typeface="Verdana" panose="020B0604030504040204" pitchFamily="34" charset="0"/>
            </a:endParaRPr>
          </a:p>
          <a:p>
            <a:endParaRPr lang="en-US" dirty="0"/>
          </a:p>
        </p:txBody>
      </p:sp>
      <p:pic>
        <p:nvPicPr>
          <p:cNvPr id="9" name="Picture 19">
            <a:extLst>
              <a:ext uri="{FF2B5EF4-FFF2-40B4-BE49-F238E27FC236}">
                <a16:creationId xmlns="" xmlns:a16="http://schemas.microsoft.com/office/drawing/2014/main" id="{0DF5DDB8-AE21-4C08-84EA-22EEBA8A9675}"/>
              </a:ext>
            </a:extLst>
          </p:cNvPr>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88169" y="1357685"/>
            <a:ext cx="4687887"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4">
            <a:extLst>
              <a:ext uri="{FF2B5EF4-FFF2-40B4-BE49-F238E27FC236}">
                <a16:creationId xmlns="" xmlns:a16="http://schemas.microsoft.com/office/drawing/2014/main" id="{727DD9C2-7324-4D82-9AA6-571418FD8FF9}"/>
              </a:ext>
            </a:extLst>
          </p:cNvPr>
          <p:cNvSpPr txBox="1">
            <a:spLocks noChangeArrowheads="1"/>
          </p:cNvSpPr>
          <p:nvPr/>
        </p:nvSpPr>
        <p:spPr bwMode="auto">
          <a:xfrm>
            <a:off x="323528" y="2297906"/>
            <a:ext cx="7874000" cy="60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marL="342900" indent="-342900">
              <a:lnSpc>
                <a:spcPts val="3000"/>
              </a:lnSpc>
              <a:buFont typeface="Wingdings" panose="05000000000000000000" pitchFamily="2" charset="2"/>
              <a:buChar char="Ø"/>
            </a:pPr>
            <a:r>
              <a:rPr lang="en-GB" sz="2000" b="1" dirty="0">
                <a:effectLst>
                  <a:outerShdw blurRad="38100" dist="38100" dir="2700000" algn="tl">
                    <a:srgbClr val="000000">
                      <a:alpha val="43137"/>
                    </a:srgbClr>
                  </a:outerShdw>
                </a:effectLst>
                <a:latin typeface="+mn-lt"/>
                <a:cs typeface="Arial" panose="020B0604020202020204" pitchFamily="34" charset="0"/>
              </a:rPr>
              <a:t>GLACY+ </a:t>
            </a:r>
            <a:r>
              <a:rPr lang="en-GB" sz="2000" b="1" dirty="0" smtClean="0">
                <a:effectLst>
                  <a:outerShdw blurRad="38100" dist="38100" dir="2700000" algn="tl">
                    <a:srgbClr val="000000">
                      <a:alpha val="43137"/>
                    </a:srgbClr>
                  </a:outerShdw>
                </a:effectLst>
                <a:latin typeface="+mn-lt"/>
                <a:cs typeface="Arial" panose="020B0604020202020204" pitchFamily="34" charset="0"/>
              </a:rPr>
              <a:t> </a:t>
            </a:r>
            <a:r>
              <a:rPr lang="en-GB" dirty="0" smtClean="0">
                <a:effectLst>
                  <a:outerShdw blurRad="38100" dist="38100" dir="2700000" algn="tl">
                    <a:srgbClr val="000000">
                      <a:alpha val="43137"/>
                    </a:srgbClr>
                  </a:outerShdw>
                </a:effectLst>
                <a:latin typeface="+mn-lt"/>
                <a:cs typeface="Arial" panose="020B0604020202020204" pitchFamily="34" charset="0"/>
              </a:rPr>
              <a:t>-</a:t>
            </a:r>
            <a:r>
              <a:rPr lang="en-GB" b="1" dirty="0" smtClean="0">
                <a:effectLst>
                  <a:outerShdw blurRad="38100" dist="38100" dir="2700000" algn="tl">
                    <a:srgbClr val="000000">
                      <a:alpha val="43137"/>
                    </a:srgbClr>
                  </a:outerShdw>
                </a:effectLst>
                <a:latin typeface="+mn-lt"/>
                <a:cs typeface="Arial" panose="020B0604020202020204" pitchFamily="34" charset="0"/>
              </a:rPr>
              <a:t> </a:t>
            </a:r>
            <a:r>
              <a:rPr lang="en-GB" sz="1600" dirty="0" smtClean="0">
                <a:effectLst>
                  <a:outerShdw blurRad="38100" dist="38100" dir="2700000" algn="tl">
                    <a:srgbClr val="000000">
                      <a:alpha val="43137"/>
                    </a:srgbClr>
                  </a:outerShdw>
                </a:effectLst>
                <a:latin typeface="+mn-lt"/>
                <a:cs typeface="Arial" panose="020B0604020202020204" pitchFamily="34" charset="0"/>
              </a:rPr>
              <a:t>EU/COE </a:t>
            </a:r>
            <a:r>
              <a:rPr lang="en-GB" sz="1600" dirty="0">
                <a:effectLst>
                  <a:outerShdw blurRad="38100" dist="38100" dir="2700000" algn="tl">
                    <a:srgbClr val="000000">
                      <a:alpha val="43137"/>
                    </a:srgbClr>
                  </a:outerShdw>
                </a:effectLst>
                <a:latin typeface="+mn-lt"/>
                <a:cs typeface="Arial" panose="020B0604020202020204" pitchFamily="34" charset="0"/>
              </a:rPr>
              <a:t>Joint Project on Global Action on </a:t>
            </a:r>
            <a:r>
              <a:rPr lang="en-GB" sz="1600" dirty="0" smtClean="0">
                <a:effectLst>
                  <a:outerShdw blurRad="38100" dist="38100" dir="2700000" algn="tl">
                    <a:srgbClr val="000000">
                      <a:alpha val="43137"/>
                    </a:srgbClr>
                  </a:outerShdw>
                </a:effectLst>
                <a:latin typeface="+mn-lt"/>
                <a:cs typeface="Arial" panose="020B0604020202020204" pitchFamily="34" charset="0"/>
              </a:rPr>
              <a:t>Cybercrime </a:t>
            </a:r>
            <a:r>
              <a:rPr lang="en-GB" sz="2000" dirty="0">
                <a:effectLst>
                  <a:outerShdw blurRad="38100" dist="38100" dir="2700000" algn="tl">
                    <a:srgbClr val="000000">
                      <a:alpha val="43137"/>
                    </a:srgbClr>
                  </a:outerShdw>
                </a:effectLst>
                <a:cs typeface="Arial" panose="020B0604020202020204" pitchFamily="34" charset="0"/>
              </a:rPr>
              <a:t>-</a:t>
            </a:r>
            <a:endParaRPr lang="en-GB" sz="1600" dirty="0">
              <a:effectLst>
                <a:outerShdw blurRad="38100" dist="38100" dir="2700000" algn="tl">
                  <a:srgbClr val="000000">
                    <a:alpha val="43137"/>
                  </a:srgbClr>
                </a:outerShdw>
              </a:effectLst>
              <a:latin typeface="+mn-lt"/>
              <a:cs typeface="Arial" panose="020B0604020202020204" pitchFamily="34" charset="0"/>
            </a:endParaRPr>
          </a:p>
        </p:txBody>
      </p:sp>
      <p:sp>
        <p:nvSpPr>
          <p:cNvPr id="12" name="TextBox 15">
            <a:extLst>
              <a:ext uri="{FF2B5EF4-FFF2-40B4-BE49-F238E27FC236}">
                <a16:creationId xmlns="" xmlns:a16="http://schemas.microsoft.com/office/drawing/2014/main" id="{75DCCF07-F68B-4BB3-A840-FA8983B0124E}"/>
              </a:ext>
            </a:extLst>
          </p:cNvPr>
          <p:cNvSpPr txBox="1">
            <a:spLocks noChangeArrowheads="1"/>
          </p:cNvSpPr>
          <p:nvPr/>
        </p:nvSpPr>
        <p:spPr bwMode="auto">
          <a:xfrm>
            <a:off x="323528" y="2855294"/>
            <a:ext cx="7789863" cy="60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08000" rIns="90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marL="342900" indent="-342900">
              <a:lnSpc>
                <a:spcPts val="3000"/>
              </a:lnSpc>
              <a:buFont typeface="Wingdings" panose="05000000000000000000" pitchFamily="2" charset="2"/>
              <a:buChar char="Ø"/>
            </a:pPr>
            <a:r>
              <a:rPr lang="en-GB" sz="2000" b="1" dirty="0" err="1">
                <a:effectLst>
                  <a:outerShdw blurRad="38100" dist="38100" dir="2700000" algn="tl">
                    <a:srgbClr val="000000">
                      <a:alpha val="43137"/>
                    </a:srgbClr>
                  </a:outerShdw>
                </a:effectLst>
                <a:latin typeface="+mn-lt"/>
                <a:cs typeface="Arial" panose="020B0604020202020204" pitchFamily="34" charset="0"/>
              </a:rPr>
              <a:t>CyberEast</a:t>
            </a:r>
            <a:r>
              <a:rPr lang="en-GB" dirty="0">
                <a:latin typeface="+mn-lt"/>
                <a:cs typeface="Arial" panose="020B0604020202020204" pitchFamily="34" charset="0"/>
              </a:rPr>
              <a:t> </a:t>
            </a:r>
            <a:r>
              <a:rPr lang="en-GB" dirty="0" smtClean="0">
                <a:effectLst>
                  <a:outerShdw blurRad="38100" dist="38100" dir="2700000" algn="tl">
                    <a:srgbClr val="000000">
                      <a:alpha val="43137"/>
                    </a:srgbClr>
                  </a:outerShdw>
                </a:effectLst>
                <a:latin typeface="+mn-lt"/>
                <a:cs typeface="Arial" panose="020B0604020202020204" pitchFamily="34" charset="0"/>
              </a:rPr>
              <a:t>-</a:t>
            </a:r>
            <a:r>
              <a:rPr lang="en-GB" dirty="0" smtClean="0">
                <a:latin typeface="+mn-lt"/>
                <a:cs typeface="Arial" panose="020B0604020202020204" pitchFamily="34" charset="0"/>
              </a:rPr>
              <a:t> </a:t>
            </a:r>
            <a:r>
              <a:rPr lang="en-GB" sz="1600" dirty="0" smtClean="0">
                <a:effectLst>
                  <a:outerShdw blurRad="38100" dist="38100" dir="2700000" algn="tl">
                    <a:srgbClr val="000000">
                      <a:alpha val="43137"/>
                    </a:srgbClr>
                  </a:outerShdw>
                </a:effectLst>
                <a:latin typeface="+mn-lt"/>
                <a:cs typeface="Arial" panose="020B0604020202020204" pitchFamily="34" charset="0"/>
              </a:rPr>
              <a:t>EU/COE </a:t>
            </a:r>
            <a:r>
              <a:rPr lang="en-GB" sz="1600" dirty="0">
                <a:effectLst>
                  <a:outerShdw blurRad="38100" dist="38100" dir="2700000" algn="tl">
                    <a:srgbClr val="000000">
                      <a:alpha val="43137"/>
                    </a:srgbClr>
                  </a:outerShdw>
                </a:effectLst>
                <a:latin typeface="+mn-lt"/>
                <a:cs typeface="Arial" panose="020B0604020202020204" pitchFamily="34" charset="0"/>
              </a:rPr>
              <a:t>Eastern </a:t>
            </a:r>
            <a:r>
              <a:rPr lang="en-GB" sz="1600" dirty="0" smtClean="0">
                <a:effectLst>
                  <a:outerShdw blurRad="38100" dist="38100" dir="2700000" algn="tl">
                    <a:srgbClr val="000000">
                      <a:alpha val="43137"/>
                    </a:srgbClr>
                  </a:outerShdw>
                </a:effectLst>
                <a:latin typeface="+mn-lt"/>
                <a:cs typeface="Arial" panose="020B0604020202020204" pitchFamily="34" charset="0"/>
              </a:rPr>
              <a:t>Partnership </a:t>
            </a:r>
            <a:r>
              <a:rPr lang="en-GB" sz="2000" dirty="0">
                <a:effectLst>
                  <a:outerShdw blurRad="38100" dist="38100" dir="2700000" algn="tl">
                    <a:srgbClr val="000000">
                      <a:alpha val="43137"/>
                    </a:srgbClr>
                  </a:outerShdw>
                </a:effectLst>
                <a:cs typeface="Arial" panose="020B0604020202020204" pitchFamily="34" charset="0"/>
              </a:rPr>
              <a:t>-</a:t>
            </a:r>
            <a:r>
              <a:rPr lang="en-GB" sz="1600" dirty="0" smtClean="0">
                <a:effectLst>
                  <a:outerShdw blurRad="38100" dist="38100" dir="2700000" algn="tl">
                    <a:srgbClr val="000000">
                      <a:alpha val="43137"/>
                    </a:srgbClr>
                  </a:outerShdw>
                </a:effectLst>
                <a:latin typeface="+mn-lt"/>
                <a:cs typeface="Arial" panose="020B0604020202020204" pitchFamily="34" charset="0"/>
              </a:rPr>
              <a:t>  </a:t>
            </a:r>
            <a:endParaRPr lang="en-GB" sz="1600" dirty="0">
              <a:effectLst>
                <a:outerShdw blurRad="38100" dist="38100" dir="2700000" algn="tl">
                  <a:srgbClr val="000000">
                    <a:alpha val="43137"/>
                  </a:srgbClr>
                </a:outerShdw>
              </a:effectLst>
              <a:latin typeface="+mn-lt"/>
              <a:cs typeface="Arial" panose="020B0604020202020204" pitchFamily="34" charset="0"/>
            </a:endParaRPr>
          </a:p>
        </p:txBody>
      </p:sp>
      <p:sp>
        <p:nvSpPr>
          <p:cNvPr id="13" name="TextBox 12">
            <a:extLst>
              <a:ext uri="{FF2B5EF4-FFF2-40B4-BE49-F238E27FC236}">
                <a16:creationId xmlns="" xmlns:a16="http://schemas.microsoft.com/office/drawing/2014/main" id="{4ACA7BF1-61FD-4D66-A1DD-0EACE36D48FC}"/>
              </a:ext>
            </a:extLst>
          </p:cNvPr>
          <p:cNvSpPr txBox="1">
            <a:spLocks noChangeArrowheads="1"/>
          </p:cNvSpPr>
          <p:nvPr/>
        </p:nvSpPr>
        <p:spPr bwMode="auto">
          <a:xfrm>
            <a:off x="323528" y="3439642"/>
            <a:ext cx="8482013" cy="60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marL="342900" indent="-342900">
              <a:lnSpc>
                <a:spcPts val="3000"/>
              </a:lnSpc>
              <a:buFont typeface="Wingdings" panose="05000000000000000000" pitchFamily="2" charset="2"/>
              <a:buChar char="Ø"/>
            </a:pPr>
            <a:r>
              <a:rPr lang="en-GB" sz="2000" b="1" dirty="0">
                <a:effectLst>
                  <a:outerShdw blurRad="38100" dist="38100" dir="2700000" algn="tl">
                    <a:srgbClr val="000000">
                      <a:alpha val="43137"/>
                    </a:srgbClr>
                  </a:outerShdw>
                </a:effectLst>
                <a:latin typeface="+mn-lt"/>
                <a:cs typeface="Arial" panose="020B0604020202020204" pitchFamily="34" charset="0"/>
              </a:rPr>
              <a:t>iPROCEEDS-2</a:t>
            </a:r>
            <a:r>
              <a:rPr lang="en-GB" dirty="0">
                <a:effectLst>
                  <a:outerShdw blurRad="38100" dist="38100" dir="2700000" algn="tl">
                    <a:srgbClr val="000000">
                      <a:alpha val="43137"/>
                    </a:srgbClr>
                  </a:outerShdw>
                </a:effectLst>
                <a:latin typeface="+mn-lt"/>
                <a:cs typeface="Arial" panose="020B0604020202020204" pitchFamily="34" charset="0"/>
              </a:rPr>
              <a:t> </a:t>
            </a:r>
            <a:r>
              <a:rPr lang="en-GB" dirty="0" smtClean="0">
                <a:effectLst>
                  <a:outerShdw blurRad="38100" dist="38100" dir="2700000" algn="tl">
                    <a:srgbClr val="000000">
                      <a:alpha val="43137"/>
                    </a:srgbClr>
                  </a:outerShdw>
                </a:effectLst>
                <a:latin typeface="+mn-lt"/>
                <a:cs typeface="Arial" panose="020B0604020202020204" pitchFamily="34" charset="0"/>
              </a:rPr>
              <a:t>- </a:t>
            </a:r>
            <a:r>
              <a:rPr lang="en-GB" sz="1600" dirty="0" smtClean="0">
                <a:effectLst>
                  <a:outerShdw blurRad="38100" dist="38100" dir="2700000" algn="tl">
                    <a:srgbClr val="000000">
                      <a:alpha val="43137"/>
                    </a:srgbClr>
                  </a:outerShdw>
                </a:effectLst>
                <a:latin typeface="+mn-lt"/>
                <a:cs typeface="Arial" panose="020B0604020202020204" pitchFamily="34" charset="0"/>
              </a:rPr>
              <a:t>EU/COE </a:t>
            </a:r>
            <a:r>
              <a:rPr lang="en-GB" sz="1600" dirty="0">
                <a:effectLst>
                  <a:outerShdw blurRad="38100" dist="38100" dir="2700000" algn="tl">
                    <a:srgbClr val="000000">
                      <a:alpha val="43137"/>
                    </a:srgbClr>
                  </a:outerShdw>
                </a:effectLst>
                <a:latin typeface="+mn-lt"/>
                <a:cs typeface="Arial" panose="020B0604020202020204" pitchFamily="34" charset="0"/>
              </a:rPr>
              <a:t>Targeting crime proceeds on the Internet </a:t>
            </a:r>
            <a:r>
              <a:rPr lang="en-GB" sz="1800" dirty="0">
                <a:effectLst>
                  <a:outerShdw blurRad="38100" dist="38100" dir="2700000" algn="tl">
                    <a:srgbClr val="000000">
                      <a:alpha val="43137"/>
                    </a:srgbClr>
                  </a:outerShdw>
                </a:effectLst>
                <a:cs typeface="Arial" panose="020B0604020202020204" pitchFamily="34" charset="0"/>
              </a:rPr>
              <a:t>-</a:t>
            </a:r>
            <a:endParaRPr lang="en-GB" sz="1400" dirty="0">
              <a:effectLst>
                <a:outerShdw blurRad="38100" dist="38100" dir="2700000" algn="tl">
                  <a:srgbClr val="000000">
                    <a:alpha val="43137"/>
                  </a:srgbClr>
                </a:outerShdw>
              </a:effectLst>
              <a:latin typeface="+mn-lt"/>
              <a:cs typeface="Arial" panose="020B0604020202020204" pitchFamily="34" charset="0"/>
            </a:endParaRPr>
          </a:p>
        </p:txBody>
      </p:sp>
      <p:sp>
        <p:nvSpPr>
          <p:cNvPr id="14" name="TextBox 17">
            <a:extLst>
              <a:ext uri="{FF2B5EF4-FFF2-40B4-BE49-F238E27FC236}">
                <a16:creationId xmlns="" xmlns:a16="http://schemas.microsoft.com/office/drawing/2014/main" id="{2FC01A6F-0182-44A9-A3DE-CCDCE97CA75E}"/>
              </a:ext>
            </a:extLst>
          </p:cNvPr>
          <p:cNvSpPr txBox="1">
            <a:spLocks noChangeArrowheads="1"/>
          </p:cNvSpPr>
          <p:nvPr/>
        </p:nvSpPr>
        <p:spPr bwMode="auto">
          <a:xfrm>
            <a:off x="323528" y="4003540"/>
            <a:ext cx="8482013" cy="60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marL="342900" indent="-342900">
              <a:lnSpc>
                <a:spcPts val="3000"/>
              </a:lnSpc>
              <a:buFont typeface="Wingdings" panose="05000000000000000000" pitchFamily="2" charset="2"/>
              <a:buChar char="Ø"/>
            </a:pPr>
            <a:r>
              <a:rPr lang="en-GB" sz="2000" b="1" dirty="0" err="1">
                <a:effectLst>
                  <a:outerShdw blurRad="38100" dist="38100" dir="2700000" algn="tl">
                    <a:srgbClr val="000000">
                      <a:alpha val="43137"/>
                    </a:srgbClr>
                  </a:outerShdw>
                </a:effectLst>
                <a:latin typeface="+mn-lt"/>
                <a:cs typeface="Arial" panose="020B0604020202020204" pitchFamily="34" charset="0"/>
              </a:rPr>
              <a:t>CyberSouth</a:t>
            </a:r>
            <a:r>
              <a:rPr lang="en-GB" dirty="0">
                <a:latin typeface="+mn-lt"/>
                <a:cs typeface="Arial" panose="020B0604020202020204" pitchFamily="34" charset="0"/>
              </a:rPr>
              <a:t> </a:t>
            </a:r>
            <a:r>
              <a:rPr lang="en-GB" dirty="0" smtClean="0">
                <a:effectLst>
                  <a:outerShdw blurRad="38100" dist="38100" dir="2700000" algn="tl">
                    <a:srgbClr val="000000">
                      <a:alpha val="43137"/>
                    </a:srgbClr>
                  </a:outerShdw>
                </a:effectLst>
                <a:latin typeface="+mn-lt"/>
                <a:cs typeface="Arial" panose="020B0604020202020204" pitchFamily="34" charset="0"/>
              </a:rPr>
              <a:t>-</a:t>
            </a:r>
            <a:r>
              <a:rPr lang="en-GB" dirty="0" smtClean="0">
                <a:latin typeface="+mn-lt"/>
                <a:cs typeface="Arial" panose="020B0604020202020204" pitchFamily="34" charset="0"/>
              </a:rPr>
              <a:t> </a:t>
            </a:r>
            <a:r>
              <a:rPr lang="en-GB" sz="1600" dirty="0" smtClean="0">
                <a:effectLst>
                  <a:outerShdw blurRad="38100" dist="38100" dir="2700000" algn="tl">
                    <a:srgbClr val="000000">
                      <a:alpha val="43137"/>
                    </a:srgbClr>
                  </a:outerShdw>
                </a:effectLst>
                <a:latin typeface="+mn-lt"/>
                <a:cs typeface="Arial" panose="020B0604020202020204" pitchFamily="34" charset="0"/>
              </a:rPr>
              <a:t>EU/COE</a:t>
            </a:r>
            <a:r>
              <a:rPr lang="en-GB" sz="1400" dirty="0" smtClean="0">
                <a:latin typeface="+mn-lt"/>
                <a:cs typeface="Arial" panose="020B0604020202020204" pitchFamily="34" charset="0"/>
              </a:rPr>
              <a:t> </a:t>
            </a:r>
            <a:r>
              <a:rPr lang="en-GB" sz="1600" dirty="0">
                <a:effectLst>
                  <a:outerShdw blurRad="38100" dist="38100" dir="2700000" algn="tl">
                    <a:srgbClr val="000000">
                      <a:alpha val="43137"/>
                    </a:srgbClr>
                  </a:outerShdw>
                </a:effectLst>
                <a:latin typeface="+mn-lt"/>
                <a:cs typeface="Arial" panose="020B0604020202020204" pitchFamily="34" charset="0"/>
              </a:rPr>
              <a:t>Joint Project on Cybercrime and Electronic </a:t>
            </a:r>
            <a:r>
              <a:rPr lang="en-GB" sz="1600" dirty="0" smtClean="0">
                <a:effectLst>
                  <a:outerShdw blurRad="38100" dist="38100" dir="2700000" algn="tl">
                    <a:srgbClr val="000000">
                      <a:alpha val="43137"/>
                    </a:srgbClr>
                  </a:outerShdw>
                </a:effectLst>
                <a:latin typeface="+mn-lt"/>
                <a:cs typeface="Arial" panose="020B0604020202020204" pitchFamily="34" charset="0"/>
              </a:rPr>
              <a:t>Evidence </a:t>
            </a:r>
            <a:r>
              <a:rPr lang="en-GB" sz="2000" dirty="0">
                <a:effectLst>
                  <a:outerShdw blurRad="38100" dist="38100" dir="2700000" algn="tl">
                    <a:srgbClr val="000000">
                      <a:alpha val="43137"/>
                    </a:srgbClr>
                  </a:outerShdw>
                </a:effectLst>
                <a:cs typeface="Arial" panose="020B0604020202020204" pitchFamily="34" charset="0"/>
              </a:rPr>
              <a:t>-</a:t>
            </a:r>
            <a:r>
              <a:rPr lang="en-GB" sz="1600" dirty="0" smtClean="0">
                <a:effectLst>
                  <a:outerShdw blurRad="38100" dist="38100" dir="2700000" algn="tl">
                    <a:srgbClr val="000000">
                      <a:alpha val="43137"/>
                    </a:srgbClr>
                  </a:outerShdw>
                </a:effectLst>
                <a:latin typeface="+mn-lt"/>
                <a:cs typeface="Arial" panose="020B0604020202020204" pitchFamily="34" charset="0"/>
              </a:rPr>
              <a:t> </a:t>
            </a:r>
            <a:endParaRPr lang="en-GB" sz="1600" dirty="0">
              <a:effectLst>
                <a:outerShdw blurRad="38100" dist="38100" dir="2700000" algn="tl">
                  <a:srgbClr val="000000">
                    <a:alpha val="43137"/>
                  </a:srgbClr>
                </a:outerShdw>
              </a:effectLst>
              <a:latin typeface="+mn-lt"/>
              <a:cs typeface="Arial" panose="020B0604020202020204" pitchFamily="34" charset="0"/>
            </a:endParaRPr>
          </a:p>
        </p:txBody>
      </p:sp>
      <p:sp>
        <p:nvSpPr>
          <p:cNvPr id="15" name="TextBox 18">
            <a:extLst>
              <a:ext uri="{FF2B5EF4-FFF2-40B4-BE49-F238E27FC236}">
                <a16:creationId xmlns="" xmlns:a16="http://schemas.microsoft.com/office/drawing/2014/main" id="{80016FE9-AB9B-42EA-B13E-241A406A0F1A}"/>
              </a:ext>
            </a:extLst>
          </p:cNvPr>
          <p:cNvSpPr txBox="1">
            <a:spLocks noChangeArrowheads="1"/>
          </p:cNvSpPr>
          <p:nvPr/>
        </p:nvSpPr>
        <p:spPr bwMode="auto">
          <a:xfrm>
            <a:off x="327783" y="4572601"/>
            <a:ext cx="8057048" cy="1038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marL="342900" indent="-342900">
              <a:lnSpc>
                <a:spcPts val="3200"/>
              </a:lnSpc>
              <a:buFont typeface="Wingdings" panose="05000000000000000000" pitchFamily="2" charset="2"/>
              <a:buChar char="Ø"/>
            </a:pPr>
            <a:r>
              <a:rPr lang="en-US" sz="2000" b="1" dirty="0">
                <a:effectLst>
                  <a:outerShdw blurRad="38100" dist="38100" dir="2700000" algn="tl">
                    <a:srgbClr val="000000">
                      <a:alpha val="43137"/>
                    </a:srgbClr>
                  </a:outerShdw>
                </a:effectLst>
                <a:latin typeface="+mn-lt"/>
                <a:cs typeface="Arial" panose="020B0604020202020204" pitchFamily="34" charset="0"/>
              </a:rPr>
              <a:t>End Online Child Sexual Exploitation and </a:t>
            </a:r>
            <a:r>
              <a:rPr lang="en-US" sz="2000" b="1" dirty="0" err="1">
                <a:effectLst>
                  <a:outerShdw blurRad="38100" dist="38100" dir="2700000" algn="tl">
                    <a:srgbClr val="000000">
                      <a:alpha val="43137"/>
                    </a:srgbClr>
                  </a:outerShdw>
                </a:effectLst>
                <a:latin typeface="+mn-lt"/>
                <a:cs typeface="Arial" panose="020B0604020202020204" pitchFamily="34" charset="0"/>
              </a:rPr>
              <a:t>Abuse@Europe</a:t>
            </a:r>
            <a:r>
              <a:rPr lang="en-US" sz="2000" b="1" dirty="0">
                <a:effectLst>
                  <a:outerShdw blurRad="38100" dist="38100" dir="2700000" algn="tl">
                    <a:srgbClr val="000000">
                      <a:alpha val="43137"/>
                    </a:srgbClr>
                  </a:outerShdw>
                </a:effectLst>
                <a:latin typeface="+mn-lt"/>
                <a:cs typeface="Arial" panose="020B0604020202020204" pitchFamily="34" charset="0"/>
              </a:rPr>
              <a:t> (</a:t>
            </a:r>
            <a:r>
              <a:rPr lang="en-US" sz="2000" b="1" dirty="0" err="1">
                <a:effectLst>
                  <a:outerShdw blurRad="38100" dist="38100" dir="2700000" algn="tl">
                    <a:srgbClr val="000000">
                      <a:alpha val="43137"/>
                    </a:srgbClr>
                  </a:outerShdw>
                </a:effectLst>
                <a:latin typeface="+mn-lt"/>
                <a:cs typeface="Arial" panose="020B0604020202020204" pitchFamily="34" charset="0"/>
              </a:rPr>
              <a:t>EndOCSEA@Europe</a:t>
            </a:r>
            <a:r>
              <a:rPr lang="en-US" sz="2000" b="1" dirty="0">
                <a:effectLst>
                  <a:outerShdw blurRad="38100" dist="38100" dir="2700000" algn="tl">
                    <a:srgbClr val="000000">
                      <a:alpha val="43137"/>
                    </a:srgbClr>
                  </a:outerShdw>
                </a:effectLst>
                <a:latin typeface="+mn-lt"/>
                <a:cs typeface="Arial" panose="020B0604020202020204" pitchFamily="34" charset="0"/>
              </a:rPr>
              <a:t>)</a:t>
            </a:r>
            <a:r>
              <a:rPr lang="en-GB" sz="2000" b="1" dirty="0">
                <a:effectLst>
                  <a:outerShdw blurRad="38100" dist="38100" dir="2700000" algn="tl">
                    <a:srgbClr val="000000">
                      <a:alpha val="43137"/>
                    </a:srgbClr>
                  </a:outerShdw>
                </a:effectLst>
                <a:latin typeface="+mn-lt"/>
                <a:cs typeface="Arial" panose="020B0604020202020204" pitchFamily="34" charset="0"/>
              </a:rPr>
              <a:t> </a:t>
            </a:r>
            <a:r>
              <a:rPr lang="en-GB" sz="1800" dirty="0" smtClean="0">
                <a:effectLst>
                  <a:outerShdw blurRad="38100" dist="38100" dir="2700000" algn="tl">
                    <a:srgbClr val="000000">
                      <a:alpha val="43137"/>
                    </a:srgbClr>
                  </a:outerShdw>
                </a:effectLst>
                <a:cs typeface="Arial" panose="020B0604020202020204" pitchFamily="34" charset="0"/>
              </a:rPr>
              <a:t>- </a:t>
            </a:r>
            <a:r>
              <a:rPr lang="en-GB" sz="1600" dirty="0" smtClean="0">
                <a:effectLst>
                  <a:outerShdw blurRad="38100" dist="38100" dir="2700000" algn="tl">
                    <a:srgbClr val="000000">
                      <a:alpha val="43137"/>
                    </a:srgbClr>
                  </a:outerShdw>
                </a:effectLst>
                <a:latin typeface="+mn-lt"/>
                <a:cs typeface="Arial" panose="020B0604020202020204" pitchFamily="34" charset="0"/>
              </a:rPr>
              <a:t>(</a:t>
            </a:r>
            <a:r>
              <a:rPr lang="en-US" sz="1600" dirty="0">
                <a:effectLst>
                  <a:outerShdw blurRad="38100" dist="38100" dir="2700000" algn="tl">
                    <a:srgbClr val="000000">
                      <a:alpha val="43137"/>
                    </a:srgbClr>
                  </a:outerShdw>
                </a:effectLst>
                <a:latin typeface="+mn-lt"/>
                <a:cs typeface="Arial" panose="020B0604020202020204" pitchFamily="34" charset="0"/>
              </a:rPr>
              <a:t>Fund to End Violence Against </a:t>
            </a:r>
            <a:r>
              <a:rPr lang="en-US" sz="1600" dirty="0" smtClean="0">
                <a:effectLst>
                  <a:outerShdw blurRad="38100" dist="38100" dir="2700000" algn="tl">
                    <a:srgbClr val="000000">
                      <a:alpha val="43137"/>
                    </a:srgbClr>
                  </a:outerShdw>
                </a:effectLst>
                <a:latin typeface="+mn-lt"/>
                <a:cs typeface="Arial" panose="020B0604020202020204" pitchFamily="34" charset="0"/>
              </a:rPr>
              <a:t>Children</a:t>
            </a:r>
            <a:r>
              <a:rPr lang="en-GB" sz="1600" dirty="0" smtClean="0">
                <a:effectLst>
                  <a:outerShdw blurRad="38100" dist="38100" dir="2700000" algn="tl">
                    <a:srgbClr val="000000">
                      <a:alpha val="43137"/>
                    </a:srgbClr>
                  </a:outerShdw>
                </a:effectLst>
                <a:latin typeface="+mn-lt"/>
                <a:cs typeface="Arial" panose="020B0604020202020204" pitchFamily="34" charset="0"/>
              </a:rPr>
              <a:t>) </a:t>
            </a:r>
            <a:r>
              <a:rPr lang="en-GB" sz="1800" dirty="0">
                <a:effectLst>
                  <a:outerShdw blurRad="38100" dist="38100" dir="2700000" algn="tl">
                    <a:srgbClr val="000000">
                      <a:alpha val="43137"/>
                    </a:srgbClr>
                  </a:outerShdw>
                </a:effectLst>
                <a:cs typeface="Arial" panose="020B0604020202020204" pitchFamily="34" charset="0"/>
              </a:rPr>
              <a:t>-</a:t>
            </a:r>
            <a:endParaRPr lang="en-GB" sz="1400" dirty="0">
              <a:latin typeface="+mn-lt"/>
              <a:cs typeface="Arial" panose="020B0604020202020204" pitchFamily="34" charset="0"/>
            </a:endParaRPr>
          </a:p>
        </p:txBody>
      </p:sp>
      <p:sp>
        <p:nvSpPr>
          <p:cNvPr id="16" name="TextBox 18">
            <a:extLst>
              <a:ext uri="{FF2B5EF4-FFF2-40B4-BE49-F238E27FC236}">
                <a16:creationId xmlns="" xmlns:a16="http://schemas.microsoft.com/office/drawing/2014/main" id="{B3B30427-D205-4EE7-9AA1-4078EF8B8770}"/>
              </a:ext>
            </a:extLst>
          </p:cNvPr>
          <p:cNvSpPr txBox="1">
            <a:spLocks noChangeArrowheads="1"/>
          </p:cNvSpPr>
          <p:nvPr/>
        </p:nvSpPr>
        <p:spPr bwMode="auto">
          <a:xfrm>
            <a:off x="323850" y="5589240"/>
            <a:ext cx="7762875" cy="628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marL="342900" indent="-342900">
              <a:lnSpc>
                <a:spcPts val="3200"/>
              </a:lnSpc>
              <a:buFont typeface="Wingdings" panose="05000000000000000000" pitchFamily="2" charset="2"/>
              <a:buChar char="Ø"/>
            </a:pPr>
            <a:r>
              <a:rPr lang="en-GB" sz="2000" b="1" dirty="0" err="1">
                <a:effectLst>
                  <a:outerShdw blurRad="38100" dist="38100" dir="2700000" algn="tl">
                    <a:srgbClr val="000000">
                      <a:alpha val="43137"/>
                    </a:srgbClr>
                  </a:outerShdw>
                </a:effectLst>
                <a:latin typeface="+mn-lt"/>
                <a:cs typeface="Arial" panose="020B0604020202020204" pitchFamily="34" charset="0"/>
              </a:rPr>
              <a:t>CyberCrime@Octopus</a:t>
            </a:r>
            <a:r>
              <a:rPr lang="en-GB" sz="1800" dirty="0">
                <a:latin typeface="+mn-lt"/>
                <a:cs typeface="Arial" panose="020B0604020202020204" pitchFamily="34" charset="0"/>
              </a:rPr>
              <a:t> </a:t>
            </a:r>
            <a:r>
              <a:rPr lang="en-GB" sz="1800" dirty="0" smtClean="0">
                <a:effectLst>
                  <a:outerShdw blurRad="38100" dist="38100" dir="2700000" algn="tl">
                    <a:srgbClr val="000000">
                      <a:alpha val="43137"/>
                    </a:srgbClr>
                  </a:outerShdw>
                </a:effectLst>
                <a:cs typeface="Arial" panose="020B0604020202020204" pitchFamily="34" charset="0"/>
              </a:rPr>
              <a:t>- </a:t>
            </a:r>
            <a:r>
              <a:rPr lang="en-GB" sz="1600" dirty="0">
                <a:effectLst>
                  <a:outerShdw blurRad="38100" dist="38100" dir="2700000" algn="tl">
                    <a:srgbClr val="000000">
                      <a:alpha val="43137"/>
                    </a:srgbClr>
                  </a:outerShdw>
                </a:effectLst>
                <a:latin typeface="+mn-lt"/>
                <a:cs typeface="Arial" panose="020B0604020202020204" pitchFamily="34" charset="0"/>
              </a:rPr>
              <a:t>(voluntary contribution funded)</a:t>
            </a:r>
            <a:r>
              <a:rPr lang="en-GB" sz="1400" dirty="0" smtClean="0">
                <a:latin typeface="+mn-lt"/>
                <a:cs typeface="Arial" panose="020B0604020202020204" pitchFamily="34" charset="0"/>
              </a:rPr>
              <a:t> </a:t>
            </a:r>
            <a:r>
              <a:rPr lang="en-GB" sz="1800" dirty="0">
                <a:effectLst>
                  <a:outerShdw blurRad="38100" dist="38100" dir="2700000" algn="tl">
                    <a:srgbClr val="000000">
                      <a:alpha val="43137"/>
                    </a:srgbClr>
                  </a:outerShdw>
                </a:effectLst>
                <a:cs typeface="Arial" panose="020B0604020202020204" pitchFamily="34" charset="0"/>
              </a:rPr>
              <a:t>-</a:t>
            </a:r>
            <a:r>
              <a:rPr lang="en-GB" sz="1400" dirty="0" smtClean="0">
                <a:latin typeface="+mn-lt"/>
                <a:cs typeface="Arial" panose="020B0604020202020204" pitchFamily="34" charset="0"/>
              </a:rPr>
              <a:t> </a:t>
            </a:r>
            <a:endParaRPr lang="en-GB" sz="1400" dirty="0">
              <a:latin typeface="+mn-lt"/>
              <a:cs typeface="Arial" panose="020B0604020202020204" pitchFamily="34" charset="0"/>
            </a:endParaRPr>
          </a:p>
        </p:txBody>
      </p:sp>
      <p:pic>
        <p:nvPicPr>
          <p:cNvPr id="17" name="Picture 12">
            <a:extLst>
              <a:ext uri="{FF2B5EF4-FFF2-40B4-BE49-F238E27FC236}">
                <a16:creationId xmlns="" xmlns:a16="http://schemas.microsoft.com/office/drawing/2014/main" id="{0E638BCF-702B-41C5-839F-DC1370A04612}"/>
              </a:ext>
            </a:extLst>
          </p:cNvPr>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360096" y="5157192"/>
            <a:ext cx="1182688"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15252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326DEE90-BBA0-4583-ACBF-ECFB113664A1}"/>
              </a:ext>
            </a:extLst>
          </p:cNvPr>
          <p:cNvSpPr>
            <a:spLocks noGrp="1"/>
          </p:cNvSpPr>
          <p:nvPr>
            <p:ph type="sldNum" sz="quarter" idx="10"/>
          </p:nvPr>
        </p:nvSpPr>
        <p:spPr/>
        <p:txBody>
          <a:bodyPr/>
          <a:lstStyle/>
          <a:p>
            <a:fld id="{49C04F3A-82BD-4011-AADB-1F79FD7DF4BC}" type="slidenum">
              <a:rPr lang="en-GB" smtClean="0"/>
              <a:pPr/>
              <a:t>13</a:t>
            </a:fld>
            <a:endParaRPr lang="en-GB" dirty="0"/>
          </a:p>
        </p:txBody>
      </p:sp>
      <p:sp>
        <p:nvSpPr>
          <p:cNvPr id="4" name="Text Placeholder 3">
            <a:extLst>
              <a:ext uri="{FF2B5EF4-FFF2-40B4-BE49-F238E27FC236}">
                <a16:creationId xmlns:a16="http://schemas.microsoft.com/office/drawing/2014/main" xmlns="" id="{B9B1F5F5-B558-4D71-96FB-A9C9C54C9C78}"/>
              </a:ext>
            </a:extLst>
          </p:cNvPr>
          <p:cNvSpPr>
            <a:spLocks noGrp="1"/>
          </p:cNvSpPr>
          <p:nvPr>
            <p:ph type="body" sz="quarter" idx="11"/>
          </p:nvPr>
        </p:nvSpPr>
        <p:spPr/>
        <p:txBody>
          <a:bodyPr/>
          <a:lstStyle/>
          <a:p>
            <a:endParaRPr lang="en-GB" dirty="0" smtClean="0"/>
          </a:p>
          <a:p>
            <a:r>
              <a:rPr lang="en-GB" sz="2700" dirty="0" smtClean="0">
                <a:latin typeface="Verdana" panose="020B0604030504040204" pitchFamily="34" charset="0"/>
                <a:ea typeface="Verdana" panose="020B0604030504040204" pitchFamily="34" charset="0"/>
              </a:rPr>
              <a:t>Section 2</a:t>
            </a:r>
            <a:endParaRPr lang="en-GB" sz="2700" dirty="0">
              <a:latin typeface="Verdana" panose="020B0604030504040204" pitchFamily="34" charset="0"/>
              <a:ea typeface="Verdana" panose="020B0604030504040204" pitchFamily="34" charset="0"/>
            </a:endParaRPr>
          </a:p>
          <a:p>
            <a:endParaRPr lang="en-GB" dirty="0"/>
          </a:p>
        </p:txBody>
      </p:sp>
      <p:sp>
        <p:nvSpPr>
          <p:cNvPr id="8" name="Text Placeholder 2">
            <a:extLst>
              <a:ext uri="{FF2B5EF4-FFF2-40B4-BE49-F238E27FC236}">
                <a16:creationId xmlns:a16="http://schemas.microsoft.com/office/drawing/2014/main" xmlns="" id="{E380FE40-902C-48A0-8E4E-962AA387FB67}"/>
              </a:ext>
            </a:extLst>
          </p:cNvPr>
          <p:cNvSpPr txBox="1">
            <a:spLocks/>
          </p:cNvSpPr>
          <p:nvPr/>
        </p:nvSpPr>
        <p:spPr bwMode="auto">
          <a:xfrm>
            <a:off x="722313" y="2906713"/>
            <a:ext cx="7772400" cy="150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l"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S PGothic" pitchFamily="34" charset="-128"/>
                <a:cs typeface="MS PGothic" charset="0"/>
              </a:defRPr>
            </a:lvl1pPr>
            <a:lvl2pPr marL="457200" indent="0" algn="l" rtl="0" eaLnBrk="0" fontAlgn="base" hangingPunct="0">
              <a:spcBef>
                <a:spcPct val="20000"/>
              </a:spcBef>
              <a:spcAft>
                <a:spcPct val="0"/>
              </a:spcAft>
              <a:buFont typeface="Arial" panose="020B0604020202020204" pitchFamily="34" charset="0"/>
              <a:buNone/>
              <a:defRPr sz="1800" kern="1200">
                <a:solidFill>
                  <a:schemeClr val="tx1">
                    <a:tint val="75000"/>
                  </a:schemeClr>
                </a:solidFill>
                <a:latin typeface="+mn-lt"/>
                <a:ea typeface="MS PGothic" pitchFamily="34" charset="-128"/>
                <a:cs typeface="MS PGothic" charset="0"/>
              </a:defRPr>
            </a:lvl2pPr>
            <a:lvl3pPr marL="914400" indent="0" algn="l" rtl="0" eaLnBrk="0" fontAlgn="base" hangingPunct="0">
              <a:spcBef>
                <a:spcPct val="20000"/>
              </a:spcBef>
              <a:spcAft>
                <a:spcPct val="0"/>
              </a:spcAft>
              <a:buFont typeface="Arial" panose="020B0604020202020204" pitchFamily="34" charset="0"/>
              <a:buNone/>
              <a:defRPr sz="1600" kern="1200">
                <a:solidFill>
                  <a:schemeClr val="tx1">
                    <a:tint val="75000"/>
                  </a:schemeClr>
                </a:solidFill>
                <a:latin typeface="+mn-lt"/>
                <a:ea typeface="MS PGothic" pitchFamily="34" charset="-128"/>
                <a:cs typeface="MS PGothic" charset="0"/>
              </a:defRPr>
            </a:lvl3pPr>
            <a:lvl4pPr marL="1371600" indent="0" algn="l" rtl="0" eaLnBrk="0" fontAlgn="base" hangingPunct="0">
              <a:spcBef>
                <a:spcPct val="20000"/>
              </a:spcBef>
              <a:spcAft>
                <a:spcPct val="0"/>
              </a:spcAft>
              <a:buFont typeface="Arial" panose="020B0604020202020204" pitchFamily="34" charset="0"/>
              <a:buNone/>
              <a:defRPr sz="1400" kern="1200">
                <a:solidFill>
                  <a:schemeClr val="tx1">
                    <a:tint val="75000"/>
                  </a:schemeClr>
                </a:solidFill>
                <a:latin typeface="+mn-lt"/>
                <a:ea typeface="MS PGothic" pitchFamily="34" charset="-128"/>
                <a:cs typeface="MS PGothic" charset="0"/>
              </a:defRPr>
            </a:lvl4pPr>
            <a:lvl5pPr marL="1828800" indent="0" algn="l" rtl="0" eaLnBrk="0" fontAlgn="base" hangingPunct="0">
              <a:spcBef>
                <a:spcPct val="20000"/>
              </a:spcBef>
              <a:spcAft>
                <a:spcPct val="0"/>
              </a:spcAft>
              <a:buFont typeface="Arial" panose="020B0604020202020204" pitchFamily="34" charset="0"/>
              <a:buNone/>
              <a:defRPr sz="1400" kern="1200">
                <a:solidFill>
                  <a:schemeClr val="tx1">
                    <a:tint val="75000"/>
                  </a:schemeClr>
                </a:solidFill>
                <a:latin typeface="+mn-lt"/>
                <a:ea typeface="MS PGothic" pitchFamily="34" charset="-128"/>
                <a:cs typeface="MS PGothic"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defTabSz="914400"/>
            <a:r>
              <a:rPr lang="en-GB" dirty="0" smtClean="0">
                <a:ea typeface="Verdana" panose="020B0604030504040204" pitchFamily="34" charset="0"/>
              </a:rPr>
              <a:t>The Budapest Convention – An Overview </a:t>
            </a:r>
            <a:endParaRPr lang="en-GB" dirty="0">
              <a:ea typeface="Verdana" panose="020B0604030504040204" pitchFamily="34" charset="0"/>
            </a:endParaRPr>
          </a:p>
        </p:txBody>
      </p:sp>
      <p:sp>
        <p:nvSpPr>
          <p:cNvPr id="9" name="Title 1">
            <a:extLst>
              <a:ext uri="{FF2B5EF4-FFF2-40B4-BE49-F238E27FC236}">
                <a16:creationId xmlns:a16="http://schemas.microsoft.com/office/drawing/2014/main" xmlns="" id="{82BA244C-489D-417D-B8AB-CB954192CB36}"/>
              </a:ext>
            </a:extLst>
          </p:cNvPr>
          <p:cNvSpPr txBox="1">
            <a:spLocks/>
          </p:cNvSpPr>
          <p:nvPr/>
        </p:nvSpPr>
        <p:spPr>
          <a:xfrm>
            <a:off x="722312" y="4406900"/>
            <a:ext cx="7882135" cy="13620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mn-lt"/>
                <a:ea typeface="Verdana" panose="020B0604030504040204" pitchFamily="34" charset="0"/>
              </a:rPr>
              <a:t>FUNDAMENTALS OF A CYBERCRIME TREATY</a:t>
            </a:r>
            <a:endParaRPr lang="en-GB" dirty="0">
              <a:latin typeface="+mn-lt"/>
              <a:ea typeface="Verdana" panose="020B0604030504040204" pitchFamily="34" charset="0"/>
            </a:endParaRPr>
          </a:p>
        </p:txBody>
      </p:sp>
    </p:spTree>
    <p:extLst>
      <p:ext uri="{BB962C8B-B14F-4D97-AF65-F5344CB8AC3E}">
        <p14:creationId xmlns:p14="http://schemas.microsoft.com/office/powerpoint/2010/main" val="13398810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2" descr="Image result for arab league logo">
            <a:extLst>
              <a:ext uri="{FF2B5EF4-FFF2-40B4-BE49-F238E27FC236}">
                <a16:creationId xmlns="" xmlns:a16="http://schemas.microsoft.com/office/drawing/2014/main" id="{D78A7F6B-4E28-4ECD-8C18-ACBAE26673B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40181" y="3168851"/>
            <a:ext cx="2559848" cy="1769495"/>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12" descr="ITU">
            <a:extLst>
              <a:ext uri="{FF2B5EF4-FFF2-40B4-BE49-F238E27FC236}">
                <a16:creationId xmlns="" xmlns:a16="http://schemas.microsoft.com/office/drawing/2014/main" id="{5DA9917B-E216-4A74-8859-D8085DE24C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6360" y="2861282"/>
            <a:ext cx="2295647" cy="2295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7">
            <a:extLst>
              <a:ext uri="{FF2B5EF4-FFF2-40B4-BE49-F238E27FC236}">
                <a16:creationId xmlns=""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International Landscape</a:t>
            </a:r>
          </a:p>
        </p:txBody>
      </p:sp>
      <p:pic>
        <p:nvPicPr>
          <p:cNvPr id="41" name="Picture 2" descr="https://encrypted-tbn3.gstatic.com/images?q=tbn:ANd9GcS8kc6MxOjYbIoUYYIAChLtSjGs_gPhuFMYixWcIwOKi5JQADMlVg">
            <a:extLst>
              <a:ext uri="{FF2B5EF4-FFF2-40B4-BE49-F238E27FC236}">
                <a16:creationId xmlns="" xmlns:a16="http://schemas.microsoft.com/office/drawing/2014/main" id="{C81FB9E9-DE1A-4145-A1B6-10FBC83A3A6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3050" y="1217162"/>
            <a:ext cx="2358445" cy="190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20" descr="UNODC_logo">
            <a:extLst>
              <a:ext uri="{FF2B5EF4-FFF2-40B4-BE49-F238E27FC236}">
                <a16:creationId xmlns="" xmlns:a16="http://schemas.microsoft.com/office/drawing/2014/main" id="{A1F5BCB3-BDA0-40A9-99F8-4384D505186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53948" y="1194871"/>
            <a:ext cx="2253399" cy="1584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6" descr="http://upload.wikimedia.org/wikipedia/en/thumb/4/44/Shanghai_Cooperation_Organisation_(logo).svg/1024px-Shanghai_Cooperation_Organisation_(logo).svg.png">
            <a:extLst>
              <a:ext uri="{FF2B5EF4-FFF2-40B4-BE49-F238E27FC236}">
                <a16:creationId xmlns="" xmlns:a16="http://schemas.microsoft.com/office/drawing/2014/main" id="{AA8D8512-25CD-44EF-AA2B-6ADF9CB7A7C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32828" y="1227455"/>
            <a:ext cx="1755027" cy="1755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6" descr="https://encrypted-tbn2.gstatic.com/images?q=tbn:ANd9GcS-47cvYfUBHhv_YFWyDi1gecyRzh5G7zQH_UfPj54XZop_gOeknA">
            <a:extLst>
              <a:ext uri="{FF2B5EF4-FFF2-40B4-BE49-F238E27FC236}">
                <a16:creationId xmlns="" xmlns:a16="http://schemas.microsoft.com/office/drawing/2014/main" id="{1E94690C-C8D8-4D48-ACAD-220B4B2A77E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3168852"/>
            <a:ext cx="2896671" cy="1906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TextBox 49">
            <a:extLst>
              <a:ext uri="{FF2B5EF4-FFF2-40B4-BE49-F238E27FC236}">
                <a16:creationId xmlns="" xmlns:a16="http://schemas.microsoft.com/office/drawing/2014/main" id="{BCBA1499-AC44-4EF7-B09F-A083E25B5D8B}"/>
              </a:ext>
            </a:extLst>
          </p:cNvPr>
          <p:cNvSpPr txBox="1"/>
          <p:nvPr/>
        </p:nvSpPr>
        <p:spPr>
          <a:xfrm>
            <a:off x="161351" y="4917563"/>
            <a:ext cx="2543783" cy="1107996"/>
          </a:xfrm>
          <a:prstGeom prst="rect">
            <a:avLst/>
          </a:prstGeom>
          <a:noFill/>
        </p:spPr>
        <p:txBody>
          <a:bodyPr wrap="square" rtlCol="0">
            <a:spAutoFit/>
          </a:bodyPr>
          <a:lstStyle/>
          <a:p>
            <a:pPr algn="ctr"/>
            <a:r>
              <a:rPr lang="en-US" sz="2200" b="1" i="1" dirty="0"/>
              <a:t>Computer Crimes Model Law </a:t>
            </a:r>
          </a:p>
          <a:p>
            <a:pPr algn="ctr"/>
            <a:r>
              <a:rPr lang="en-US" sz="2200" b="1" i="1" dirty="0"/>
              <a:t>Harare Scheme</a:t>
            </a:r>
          </a:p>
        </p:txBody>
      </p:sp>
      <p:sp>
        <p:nvSpPr>
          <p:cNvPr id="52" name="TextBox 51">
            <a:extLst>
              <a:ext uri="{FF2B5EF4-FFF2-40B4-BE49-F238E27FC236}">
                <a16:creationId xmlns="" xmlns:a16="http://schemas.microsoft.com/office/drawing/2014/main" id="{4127EC5E-DEE0-4C52-9578-038BCC8A0668}"/>
              </a:ext>
            </a:extLst>
          </p:cNvPr>
          <p:cNvSpPr txBox="1"/>
          <p:nvPr/>
        </p:nvSpPr>
        <p:spPr>
          <a:xfrm>
            <a:off x="2808852" y="5066122"/>
            <a:ext cx="1828800" cy="1446550"/>
          </a:xfrm>
          <a:prstGeom prst="rect">
            <a:avLst/>
          </a:prstGeom>
          <a:noFill/>
        </p:spPr>
        <p:txBody>
          <a:bodyPr wrap="square" rtlCol="0">
            <a:spAutoFit/>
          </a:bodyPr>
          <a:lstStyle/>
          <a:p>
            <a:pPr algn="ctr"/>
            <a:r>
              <a:rPr lang="en-US" sz="2200" b="1" i="1" dirty="0"/>
              <a:t>ITU Models:</a:t>
            </a:r>
          </a:p>
          <a:p>
            <a:pPr marL="285750" indent="-285750">
              <a:buFont typeface="Arial" panose="020B0604020202020204" pitchFamily="34" charset="0"/>
              <a:buChar char="•"/>
            </a:pPr>
            <a:r>
              <a:rPr lang="en-US" sz="2200" b="1" i="1" dirty="0"/>
              <a:t>ICT4PAC</a:t>
            </a:r>
          </a:p>
          <a:p>
            <a:pPr marL="285750" indent="-285750">
              <a:buFont typeface="Arial" panose="020B0604020202020204" pitchFamily="34" charset="0"/>
              <a:buChar char="•"/>
            </a:pPr>
            <a:r>
              <a:rPr lang="en-US" sz="2200" b="1" i="1" dirty="0"/>
              <a:t>SADC</a:t>
            </a:r>
          </a:p>
          <a:p>
            <a:pPr marL="285750" indent="-285750">
              <a:buFont typeface="Arial" panose="020B0604020202020204" pitchFamily="34" charset="0"/>
              <a:buChar char="•"/>
            </a:pPr>
            <a:r>
              <a:rPr lang="en-US" sz="2200" b="1" i="1" dirty="0"/>
              <a:t>HIPCAR</a:t>
            </a:r>
          </a:p>
        </p:txBody>
      </p:sp>
      <p:pic>
        <p:nvPicPr>
          <p:cNvPr id="53" name="Picture 2" descr="https://encrypted-tbn1.gstatic.com/images?q=tbn:ANd9GcS-PUjVyE7OlcLxkjo1Wa6hn7qRvVRkEanvr7qBiuskAJLteLjvXw">
            <a:extLst>
              <a:ext uri="{FF2B5EF4-FFF2-40B4-BE49-F238E27FC236}">
                <a16:creationId xmlns="" xmlns:a16="http://schemas.microsoft.com/office/drawing/2014/main" id="{7A4DF52E-8B7A-44B6-92AB-6D60DF6A936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84406" y="3088897"/>
            <a:ext cx="1703469" cy="198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TextBox 53">
            <a:extLst>
              <a:ext uri="{FF2B5EF4-FFF2-40B4-BE49-F238E27FC236}">
                <a16:creationId xmlns="" xmlns:a16="http://schemas.microsoft.com/office/drawing/2014/main" id="{B6EF2088-2153-47AE-B58D-EBDD70CE0D38}"/>
              </a:ext>
            </a:extLst>
          </p:cNvPr>
          <p:cNvSpPr txBox="1"/>
          <p:nvPr/>
        </p:nvSpPr>
        <p:spPr>
          <a:xfrm>
            <a:off x="4747861" y="5149253"/>
            <a:ext cx="2160239" cy="1446550"/>
          </a:xfrm>
          <a:prstGeom prst="rect">
            <a:avLst/>
          </a:prstGeom>
          <a:noFill/>
        </p:spPr>
        <p:txBody>
          <a:bodyPr wrap="square" rtlCol="0">
            <a:spAutoFit/>
          </a:bodyPr>
          <a:lstStyle/>
          <a:p>
            <a:r>
              <a:rPr lang="en-US" sz="2200" b="1" i="1" dirty="0"/>
              <a:t>Convention of Cybersecurity &amp; Personal Data Protection</a:t>
            </a:r>
          </a:p>
        </p:txBody>
      </p:sp>
      <p:sp>
        <p:nvSpPr>
          <p:cNvPr id="56" name="TextBox 55">
            <a:extLst>
              <a:ext uri="{FF2B5EF4-FFF2-40B4-BE49-F238E27FC236}">
                <a16:creationId xmlns="" xmlns:a16="http://schemas.microsoft.com/office/drawing/2014/main" id="{5092036A-613E-46C6-8C4A-FAF11957DF03}"/>
              </a:ext>
            </a:extLst>
          </p:cNvPr>
          <p:cNvSpPr txBox="1"/>
          <p:nvPr/>
        </p:nvSpPr>
        <p:spPr>
          <a:xfrm>
            <a:off x="7027600" y="4869114"/>
            <a:ext cx="2016124" cy="1785104"/>
          </a:xfrm>
          <a:prstGeom prst="rect">
            <a:avLst/>
          </a:prstGeom>
          <a:noFill/>
        </p:spPr>
        <p:txBody>
          <a:bodyPr wrap="square" rtlCol="0">
            <a:spAutoFit/>
          </a:bodyPr>
          <a:lstStyle/>
          <a:p>
            <a:r>
              <a:rPr lang="en-US" sz="2200" b="1" i="1" dirty="0"/>
              <a:t>Convention on Combatting Information Technology Offences</a:t>
            </a:r>
          </a:p>
        </p:txBody>
      </p:sp>
    </p:spTree>
    <p:extLst>
      <p:ext uri="{BB962C8B-B14F-4D97-AF65-F5344CB8AC3E}">
        <p14:creationId xmlns:p14="http://schemas.microsoft.com/office/powerpoint/2010/main" val="25609223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 xmlns:a16="http://schemas.microsoft.com/office/drawing/2014/main" id="{1424B29E-7F3A-4F27-BF43-CB0589A5871C}"/>
              </a:ext>
            </a:extLst>
          </p:cNvPr>
          <p:cNvSpPr txBox="1">
            <a:spLocks noChangeArrowheads="1"/>
          </p:cNvSpPr>
          <p:nvPr/>
        </p:nvSpPr>
        <p:spPr bwMode="auto">
          <a:xfrm>
            <a:off x="1412494" y="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Fundamentals of </a:t>
            </a:r>
            <a:r>
              <a:rPr lang="en-GB" sz="2700" dirty="0" smtClean="0">
                <a:solidFill>
                  <a:schemeClr val="bg1"/>
                </a:solidFill>
                <a:latin typeface="Verdana" panose="020B0604030504040204" pitchFamily="34" charset="0"/>
                <a:ea typeface="Verdana" panose="020B0604030504040204" pitchFamily="34" charset="0"/>
                <a:cs typeface="Verdana" charset="0"/>
              </a:rPr>
              <a:t>a</a:t>
            </a:r>
          </a:p>
          <a:p>
            <a:pPr algn="r"/>
            <a:r>
              <a:rPr lang="en-GB" sz="2700" dirty="0" smtClean="0">
                <a:solidFill>
                  <a:schemeClr val="bg1"/>
                </a:solidFill>
                <a:latin typeface="Verdana" panose="020B0604030504040204" pitchFamily="34" charset="0"/>
                <a:ea typeface="Verdana" panose="020B0604030504040204" pitchFamily="34" charset="0"/>
                <a:cs typeface="Verdana" charset="0"/>
              </a:rPr>
              <a:t> </a:t>
            </a:r>
            <a:r>
              <a:rPr lang="en-GB" sz="2700" dirty="0">
                <a:solidFill>
                  <a:schemeClr val="bg1"/>
                </a:solidFill>
                <a:latin typeface="Verdana" panose="020B0604030504040204" pitchFamily="34" charset="0"/>
                <a:ea typeface="Verdana" panose="020B0604030504040204" pitchFamily="34" charset="0"/>
                <a:cs typeface="Verdana" charset="0"/>
              </a:rPr>
              <a:t>Cybercrime Treaty</a:t>
            </a:r>
          </a:p>
        </p:txBody>
      </p:sp>
      <p:sp>
        <p:nvSpPr>
          <p:cNvPr id="4" name="Rectangle 2">
            <a:extLst>
              <a:ext uri="{FF2B5EF4-FFF2-40B4-BE49-F238E27FC236}">
                <a16:creationId xmlns="" xmlns:a16="http://schemas.microsoft.com/office/drawing/2014/main" id="{1239CC4E-6B81-41D5-8FBA-98E336DBC65F}"/>
              </a:ext>
            </a:extLst>
          </p:cNvPr>
          <p:cNvSpPr>
            <a:spLocks noChangeArrowheads="1"/>
          </p:cNvSpPr>
          <p:nvPr/>
        </p:nvSpPr>
        <p:spPr bwMode="auto">
          <a:xfrm>
            <a:off x="467544" y="1328059"/>
            <a:ext cx="7992888"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342900" indent="-342900" algn="just">
              <a:buFont typeface="Wingdings" panose="05000000000000000000" pitchFamily="2" charset="2"/>
              <a:buChar char="Ø"/>
              <a:defRPr/>
            </a:pPr>
            <a:r>
              <a:rPr lang="en-GB" b="1" dirty="0">
                <a:latin typeface="+mn-lt"/>
                <a:ea typeface="Verdana" panose="020B0604030504040204" pitchFamily="34" charset="0"/>
                <a:cs typeface="Verdana" panose="020B0604030504040204" pitchFamily="34" charset="0"/>
              </a:rPr>
              <a:t>Global</a:t>
            </a:r>
            <a:r>
              <a:rPr lang="en-GB" dirty="0">
                <a:latin typeface="+mn-lt"/>
                <a:ea typeface="Verdana" panose="020B0604030504040204" pitchFamily="34" charset="0"/>
                <a:cs typeface="Verdana" panose="020B0604030504040204" pitchFamily="34" charset="0"/>
              </a:rPr>
              <a:t> </a:t>
            </a:r>
            <a:r>
              <a:rPr lang="en-GB" dirty="0" smtClean="0">
                <a:latin typeface="+mn-lt"/>
                <a:ea typeface="Verdana" panose="020B0604030504040204" pitchFamily="34" charset="0"/>
                <a:cs typeface="Verdana" panose="020B0604030504040204" pitchFamily="34" charset="0"/>
              </a:rPr>
              <a:t>instrument - </a:t>
            </a:r>
            <a:r>
              <a:rPr lang="en-GB" b="1" dirty="0">
                <a:latin typeface="+mn-lt"/>
                <a:ea typeface="Verdana" panose="020B0604030504040204" pitchFamily="34" charset="0"/>
                <a:cs typeface="Verdana" panose="020B0604030504040204" pitchFamily="34" charset="0"/>
              </a:rPr>
              <a:t>(Operational, Functional framework</a:t>
            </a:r>
            <a:r>
              <a:rPr lang="en-GB" b="1" dirty="0" smtClean="0">
                <a:latin typeface="+mn-lt"/>
                <a:ea typeface="Verdana" panose="020B0604030504040204" pitchFamily="34" charset="0"/>
                <a:cs typeface="Verdana" panose="020B0604030504040204" pitchFamily="34" charset="0"/>
              </a:rPr>
              <a:t>)</a:t>
            </a:r>
          </a:p>
          <a:p>
            <a:pPr marL="342900" indent="-342900" algn="just">
              <a:buFont typeface="Wingdings" panose="05000000000000000000" pitchFamily="2" charset="2"/>
              <a:buChar char="Ø"/>
              <a:defRPr/>
            </a:pPr>
            <a:endParaRPr lang="en-GB" dirty="0">
              <a:latin typeface="+mn-lt"/>
              <a:ea typeface="Verdana" panose="020B0604030504040204" pitchFamily="34" charset="0"/>
              <a:cs typeface="Verdana" panose="020B0604030504040204" pitchFamily="34" charset="0"/>
            </a:endParaRPr>
          </a:p>
          <a:p>
            <a:pPr marL="342900" indent="-342900" algn="just" eaLnBrk="1" hangingPunct="1">
              <a:buFont typeface="Wingdings" panose="05000000000000000000" pitchFamily="2" charset="2"/>
              <a:buChar char="Ø"/>
              <a:defRPr/>
            </a:pPr>
            <a:r>
              <a:rPr lang="en-GB" dirty="0" smtClean="0">
                <a:latin typeface="+mn-lt"/>
                <a:ea typeface="Verdana" panose="020B0604030504040204" pitchFamily="34" charset="0"/>
                <a:cs typeface="Verdana" panose="020B0604030504040204" pitchFamily="34" charset="0"/>
              </a:rPr>
              <a:t>Members: should </a:t>
            </a:r>
            <a:r>
              <a:rPr lang="en-GB" dirty="0">
                <a:latin typeface="+mn-lt"/>
                <a:ea typeface="Verdana" panose="020B0604030504040204" pitchFamily="34" charset="0"/>
                <a:cs typeface="Verdana" panose="020B0604030504040204" pitchFamily="34" charset="0"/>
              </a:rPr>
              <a:t>include </a:t>
            </a:r>
            <a:r>
              <a:rPr lang="en-GB" b="1" dirty="0">
                <a:latin typeface="+mn-lt"/>
                <a:ea typeface="Verdana" panose="020B0604030504040204" pitchFamily="34" charset="0"/>
                <a:cs typeface="Verdana" panose="020B0604030504040204" pitchFamily="34" charset="0"/>
              </a:rPr>
              <a:t>Infrastructure Countries</a:t>
            </a:r>
          </a:p>
          <a:p>
            <a:pPr marL="342900" indent="-342900" algn="just" eaLnBrk="1" hangingPunct="1">
              <a:buFont typeface="Wingdings" panose="05000000000000000000" pitchFamily="2" charset="2"/>
              <a:buChar char="Ø"/>
              <a:defRPr/>
            </a:pPr>
            <a:endParaRPr lang="en-GB" dirty="0">
              <a:latin typeface="+mn-lt"/>
              <a:ea typeface="Verdana" panose="020B0604030504040204" pitchFamily="34" charset="0"/>
              <a:cs typeface="Verdana" panose="020B0604030504040204" pitchFamily="34" charset="0"/>
            </a:endParaRPr>
          </a:p>
          <a:p>
            <a:pPr marL="342900" indent="-342900" algn="just" eaLnBrk="1" hangingPunct="1">
              <a:buFont typeface="Wingdings" panose="05000000000000000000" pitchFamily="2" charset="2"/>
              <a:buChar char="Ø"/>
              <a:defRPr/>
            </a:pPr>
            <a:r>
              <a:rPr lang="en-GB" dirty="0">
                <a:latin typeface="+mn-lt"/>
                <a:ea typeface="Verdana" panose="020B0604030504040204" pitchFamily="34" charset="0"/>
                <a:cs typeface="Verdana" panose="020B0604030504040204" pitchFamily="34" charset="0"/>
              </a:rPr>
              <a:t>Definitions</a:t>
            </a:r>
          </a:p>
          <a:p>
            <a:pPr marL="342900" indent="-342900" algn="just" eaLnBrk="1" hangingPunct="1">
              <a:buFont typeface="Wingdings" panose="05000000000000000000" pitchFamily="2" charset="2"/>
              <a:buChar char="Ø"/>
              <a:defRPr/>
            </a:pPr>
            <a:endParaRPr lang="en-GB" dirty="0">
              <a:latin typeface="+mn-lt"/>
              <a:ea typeface="Verdana" panose="020B0604030504040204" pitchFamily="34" charset="0"/>
              <a:cs typeface="Verdana" panose="020B0604030504040204" pitchFamily="34" charset="0"/>
            </a:endParaRPr>
          </a:p>
          <a:p>
            <a:pPr marL="342900" indent="-342900" algn="just" eaLnBrk="1" hangingPunct="1">
              <a:buFont typeface="Wingdings" panose="05000000000000000000" pitchFamily="2" charset="2"/>
              <a:buChar char="Ø"/>
              <a:defRPr/>
            </a:pPr>
            <a:r>
              <a:rPr lang="en-GB" dirty="0">
                <a:latin typeface="+mn-lt"/>
                <a:ea typeface="Verdana" panose="020B0604030504040204" pitchFamily="34" charset="0"/>
                <a:cs typeface="Verdana" panose="020B0604030504040204" pitchFamily="34" charset="0"/>
              </a:rPr>
              <a:t>Offences</a:t>
            </a:r>
          </a:p>
          <a:p>
            <a:pPr marL="342900" indent="-342900" algn="just" eaLnBrk="1" hangingPunct="1">
              <a:buFont typeface="Wingdings" panose="05000000000000000000" pitchFamily="2" charset="2"/>
              <a:buChar char="Ø"/>
              <a:defRPr/>
            </a:pPr>
            <a:endParaRPr lang="en-GB" dirty="0">
              <a:latin typeface="+mn-lt"/>
              <a:ea typeface="Verdana" panose="020B0604030504040204" pitchFamily="34" charset="0"/>
              <a:cs typeface="Verdana" panose="020B0604030504040204" pitchFamily="34" charset="0"/>
            </a:endParaRPr>
          </a:p>
          <a:p>
            <a:pPr marL="342900" indent="-342900" algn="just" eaLnBrk="1" hangingPunct="1">
              <a:buFont typeface="Wingdings" panose="05000000000000000000" pitchFamily="2" charset="2"/>
              <a:buChar char="Ø"/>
              <a:defRPr/>
            </a:pPr>
            <a:r>
              <a:rPr lang="en-GB" dirty="0">
                <a:latin typeface="+mn-lt"/>
                <a:ea typeface="Verdana" panose="020B0604030504040204" pitchFamily="34" charset="0"/>
                <a:cs typeface="Verdana" panose="020B0604030504040204" pitchFamily="34" charset="0"/>
              </a:rPr>
              <a:t>Procedural powers</a:t>
            </a:r>
          </a:p>
          <a:p>
            <a:pPr marL="342900" indent="-342900" algn="just" eaLnBrk="1" hangingPunct="1">
              <a:buFont typeface="Wingdings" panose="05000000000000000000" pitchFamily="2" charset="2"/>
              <a:buChar char="Ø"/>
              <a:defRPr/>
            </a:pPr>
            <a:endParaRPr lang="en-GB" dirty="0">
              <a:latin typeface="+mn-lt"/>
              <a:ea typeface="Verdana" panose="020B0604030504040204" pitchFamily="34" charset="0"/>
              <a:cs typeface="Verdana" panose="020B0604030504040204" pitchFamily="34" charset="0"/>
            </a:endParaRPr>
          </a:p>
          <a:p>
            <a:pPr marL="342900" indent="-342900" algn="just" eaLnBrk="1" hangingPunct="1">
              <a:buFont typeface="Wingdings" panose="05000000000000000000" pitchFamily="2" charset="2"/>
              <a:buChar char="Ø"/>
              <a:defRPr/>
            </a:pPr>
            <a:r>
              <a:rPr lang="en-GB" dirty="0">
                <a:latin typeface="+mn-lt"/>
                <a:ea typeface="Verdana" panose="020B0604030504040204" pitchFamily="34" charset="0"/>
                <a:cs typeface="Verdana" panose="020B0604030504040204" pitchFamily="34" charset="0"/>
              </a:rPr>
              <a:t>Comprehensive </a:t>
            </a:r>
            <a:r>
              <a:rPr lang="en-GB" b="1" dirty="0">
                <a:solidFill>
                  <a:srgbClr val="FF0000"/>
                </a:solidFill>
                <a:latin typeface="+mn-lt"/>
                <a:ea typeface="Verdana" panose="020B0604030504040204" pitchFamily="34" charset="0"/>
                <a:cs typeface="Verdana" panose="020B0604030504040204" pitchFamily="34" charset="0"/>
              </a:rPr>
              <a:t>legally binding</a:t>
            </a:r>
            <a:r>
              <a:rPr lang="en-GB" dirty="0">
                <a:latin typeface="+mn-lt"/>
                <a:ea typeface="Verdana" panose="020B0604030504040204" pitchFamily="34" charset="0"/>
                <a:cs typeface="Verdana" panose="020B0604030504040204" pitchFamily="34" charset="0"/>
              </a:rPr>
              <a:t> international cooperation mechanism</a:t>
            </a:r>
          </a:p>
        </p:txBody>
      </p:sp>
    </p:spTree>
    <p:extLst>
      <p:ext uri="{BB962C8B-B14F-4D97-AF65-F5344CB8AC3E}">
        <p14:creationId xmlns:p14="http://schemas.microsoft.com/office/powerpoint/2010/main" val="10963430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Fundamentals of a </a:t>
            </a:r>
            <a:endParaRPr lang="en-GB" sz="2700" dirty="0" smtClean="0">
              <a:solidFill>
                <a:schemeClr val="bg1"/>
              </a:solidFill>
              <a:latin typeface="Verdana" panose="020B0604030504040204" pitchFamily="34" charset="0"/>
              <a:ea typeface="Verdana" panose="020B0604030504040204" pitchFamily="34" charset="0"/>
              <a:cs typeface="Verdana" charset="0"/>
            </a:endParaRPr>
          </a:p>
          <a:p>
            <a:pPr algn="r"/>
            <a:r>
              <a:rPr lang="en-GB" sz="2700" dirty="0" smtClean="0">
                <a:solidFill>
                  <a:schemeClr val="bg1"/>
                </a:solidFill>
                <a:latin typeface="Verdana" panose="020B0604030504040204" pitchFamily="34" charset="0"/>
                <a:ea typeface="Verdana" panose="020B0604030504040204" pitchFamily="34" charset="0"/>
                <a:cs typeface="Verdana" charset="0"/>
              </a:rPr>
              <a:t>Cybercrime </a:t>
            </a:r>
            <a:r>
              <a:rPr lang="en-GB" sz="2700" dirty="0">
                <a:solidFill>
                  <a:schemeClr val="bg1"/>
                </a:solidFill>
                <a:latin typeface="Verdana" panose="020B0604030504040204" pitchFamily="34" charset="0"/>
                <a:ea typeface="Verdana" panose="020B0604030504040204" pitchFamily="34" charset="0"/>
                <a:cs typeface="Verdana" charset="0"/>
              </a:rPr>
              <a:t>Treaty</a:t>
            </a:r>
          </a:p>
        </p:txBody>
      </p:sp>
      <p:graphicFrame>
        <p:nvGraphicFramePr>
          <p:cNvPr id="2" name="Chart 1">
            <a:extLst>
              <a:ext uri="{FF2B5EF4-FFF2-40B4-BE49-F238E27FC236}">
                <a16:creationId xmlns:a16="http://schemas.microsoft.com/office/drawing/2014/main" xmlns="" id="{AC3B0D29-AEDF-43AE-A1BE-24943A245D6C}"/>
              </a:ext>
            </a:extLst>
          </p:cNvPr>
          <p:cNvGraphicFramePr/>
          <p:nvPr>
            <p:extLst>
              <p:ext uri="{D42A27DB-BD31-4B8C-83A1-F6EECF244321}">
                <p14:modId xmlns:p14="http://schemas.microsoft.com/office/powerpoint/2010/main" val="1093873201"/>
              </p:ext>
            </p:extLst>
          </p:nvPr>
        </p:nvGraphicFramePr>
        <p:xfrm>
          <a:off x="-677475" y="650175"/>
          <a:ext cx="10498949" cy="598610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735050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xmlns="" id="{DBB539BB-6F7A-4A8A-9BEC-AD108539548D}"/>
              </a:ext>
            </a:extLst>
          </p:cNvPr>
          <p:cNvGraphicFramePr/>
          <p:nvPr>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Budapest Convention </a:t>
            </a:r>
          </a:p>
        </p:txBody>
      </p:sp>
      <p:graphicFrame>
        <p:nvGraphicFramePr>
          <p:cNvPr id="2" name="Chart 1">
            <a:extLst>
              <a:ext uri="{FF2B5EF4-FFF2-40B4-BE49-F238E27FC236}">
                <a16:creationId xmlns:a16="http://schemas.microsoft.com/office/drawing/2014/main" xmlns="" id="{AC3B0D29-AEDF-43AE-A1BE-24943A245D6C}"/>
              </a:ext>
            </a:extLst>
          </p:cNvPr>
          <p:cNvGraphicFramePr/>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pic>
        <p:nvPicPr>
          <p:cNvPr id="3" name="Picture 2" descr="Image result for council of europe">
            <a:extLst>
              <a:ext uri="{FF2B5EF4-FFF2-40B4-BE49-F238E27FC236}">
                <a16:creationId xmlns:a16="http://schemas.microsoft.com/office/drawing/2014/main" xmlns="" id="{C6CC947F-AEC5-4BEE-BD5F-899A09EDBE3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9173" y="1292613"/>
            <a:ext cx="1941130" cy="1551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0380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3" bldStep="category"/>
                                            </p:graphicEl>
                                          </p:spTgt>
                                        </p:tgtEl>
                                      </p:cBhvr>
                                    </p:animEffect>
                                    <p:set>
                                      <p:cBhvr>
                                        <p:cTn id="17" dur="1" fill="hold">
                                          <p:stCondLst>
                                            <p:cond delay="499"/>
                                          </p:stCondLst>
                                        </p:cTn>
                                        <p:tgtEl>
                                          <p:spTgt spid="2">
                                            <p:graphicEl>
                                              <a:chart seriesIdx="-4" categoryIdx="3" bldStep="category"/>
                                            </p:graphic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2">
                                            <p:graphicEl>
                                              <a:chart seriesIdx="-4" categoryIdx="2" bldStep="category"/>
                                            </p:graphicEl>
                                          </p:spTgt>
                                        </p:tgtEl>
                                      </p:cBhvr>
                                    </p:animEffect>
                                    <p:set>
                                      <p:cBhvr>
                                        <p:cTn id="22" dur="1" fill="hold">
                                          <p:stCondLst>
                                            <p:cond delay="499"/>
                                          </p:stCondLst>
                                        </p:cTn>
                                        <p:tgtEl>
                                          <p:spTgt spid="2">
                                            <p:graphicEl>
                                              <a:chart seriesIdx="-4" categoryIdx="2" bldStep="category"/>
                                            </p:graphic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2">
                                            <p:graphicEl>
                                              <a:chart seriesIdx="-4" categoryIdx="1" bldStep="category"/>
                                            </p:graphicEl>
                                          </p:spTgt>
                                        </p:tgtEl>
                                      </p:cBhvr>
                                    </p:animEffect>
                                    <p:set>
                                      <p:cBhvr>
                                        <p:cTn id="27" dur="1" fill="hold">
                                          <p:stCondLst>
                                            <p:cond delay="499"/>
                                          </p:stCondLst>
                                        </p:cTn>
                                        <p:tgtEl>
                                          <p:spTgt spid="2">
                                            <p:graphicEl>
                                              <a:chart seriesIdx="-4" categoryIdx="1" bldStep="category"/>
                                            </p:graphicEl>
                                          </p:spTgt>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2">
                                            <p:graphicEl>
                                              <a:chart seriesIdx="-4" categoryIdx="0" bldStep="category"/>
                                            </p:graphicEl>
                                          </p:spTgt>
                                        </p:tgtEl>
                                      </p:cBhvr>
                                    </p:animEffect>
                                    <p:set>
                                      <p:cBhvr>
                                        <p:cTn id="32"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animBg="0"/>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xmlns="" id="{DBB539BB-6F7A-4A8A-9BEC-AD108539548D}"/>
              </a:ext>
            </a:extLst>
          </p:cNvPr>
          <p:cNvGraphicFramePr/>
          <p:nvPr>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Chart 1">
            <a:extLst>
              <a:ext uri="{FF2B5EF4-FFF2-40B4-BE49-F238E27FC236}">
                <a16:creationId xmlns:a16="http://schemas.microsoft.com/office/drawing/2014/main" xmlns="" id="{AC3B0D29-AEDF-43AE-A1BE-24943A245D6C}"/>
              </a:ext>
            </a:extLst>
          </p:cNvPr>
          <p:cNvGraphicFramePr/>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16632"/>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The Commonwealth Model Law </a:t>
            </a:r>
            <a:endParaRPr lang="en-GB" sz="2700" dirty="0" smtClean="0">
              <a:solidFill>
                <a:schemeClr val="bg1"/>
              </a:solidFill>
              <a:latin typeface="Verdana" panose="020B0604030504040204" pitchFamily="34" charset="0"/>
              <a:ea typeface="Verdana" panose="020B0604030504040204" pitchFamily="34" charset="0"/>
              <a:cs typeface="Verdana" charset="0"/>
            </a:endParaRPr>
          </a:p>
          <a:p>
            <a:pPr algn="r"/>
            <a:r>
              <a:rPr lang="en-GB" sz="2700" dirty="0" smtClean="0">
                <a:solidFill>
                  <a:schemeClr val="bg1"/>
                </a:solidFill>
                <a:latin typeface="Verdana" panose="020B0604030504040204" pitchFamily="34" charset="0"/>
                <a:ea typeface="Verdana" panose="020B0604030504040204" pitchFamily="34" charset="0"/>
                <a:cs typeface="Verdana" charset="0"/>
              </a:rPr>
              <a:t>and the Harare </a:t>
            </a:r>
            <a:r>
              <a:rPr lang="en-GB" sz="2700" dirty="0">
                <a:solidFill>
                  <a:schemeClr val="bg1"/>
                </a:solidFill>
                <a:latin typeface="Verdana" panose="020B0604030504040204" pitchFamily="34" charset="0"/>
                <a:ea typeface="Verdana" panose="020B0604030504040204" pitchFamily="34" charset="0"/>
                <a:cs typeface="Verdana" charset="0"/>
              </a:rPr>
              <a:t>Scheme </a:t>
            </a:r>
          </a:p>
        </p:txBody>
      </p:sp>
      <p:pic>
        <p:nvPicPr>
          <p:cNvPr id="5" name="Picture 6" descr="https://encrypted-tbn2.gstatic.com/images?q=tbn:ANd9GcS-47cvYfUBHhv_YFWyDi1gecyRzh5G7zQH_UfPj54XZop_gOeknA">
            <a:extLst>
              <a:ext uri="{FF2B5EF4-FFF2-40B4-BE49-F238E27FC236}">
                <a16:creationId xmlns:a16="http://schemas.microsoft.com/office/drawing/2014/main" xmlns="" id="{748C9061-3FD7-42B9-ABAB-A97A16A958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44011" y="1089029"/>
            <a:ext cx="2282531" cy="1290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5709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0" bldStep="category"/>
                                            </p:graphicEl>
                                          </p:spTgt>
                                        </p:tgtEl>
                                      </p:cBhvr>
                                    </p:animEffect>
                                    <p:set>
                                      <p:cBhvr>
                                        <p:cTn id="17"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animBg="0"/>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xmlns="" id="{DBB539BB-6F7A-4A8A-9BEC-AD108539548D}"/>
              </a:ext>
            </a:extLst>
          </p:cNvPr>
          <p:cNvGraphicFramePr/>
          <p:nvPr>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Chart 1">
            <a:extLst>
              <a:ext uri="{FF2B5EF4-FFF2-40B4-BE49-F238E27FC236}">
                <a16:creationId xmlns:a16="http://schemas.microsoft.com/office/drawing/2014/main" xmlns="" id="{AC3B0D29-AEDF-43AE-A1BE-24943A245D6C}"/>
              </a:ext>
            </a:extLst>
          </p:cNvPr>
          <p:cNvGraphicFramePr/>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ITU Model Laws</a:t>
            </a:r>
          </a:p>
        </p:txBody>
      </p:sp>
      <p:pic>
        <p:nvPicPr>
          <p:cNvPr id="3" name="Picture 12" descr="ITU">
            <a:extLst>
              <a:ext uri="{FF2B5EF4-FFF2-40B4-BE49-F238E27FC236}">
                <a16:creationId xmlns:a16="http://schemas.microsoft.com/office/drawing/2014/main" xmlns="" id="{129FE385-A644-4647-9C2F-73B329F75A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57232" y="1079505"/>
            <a:ext cx="2005012" cy="200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70284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0" bldStep="category"/>
                                            </p:graphicEl>
                                          </p:spTgt>
                                        </p:tgtEl>
                                      </p:cBhvr>
                                    </p:animEffect>
                                    <p:set>
                                      <p:cBhvr>
                                        <p:cTn id="12"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animBg="0"/>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3CE3C051-7F78-4EAF-8CA3-B9689E461A1C}"/>
              </a:ext>
            </a:extLst>
          </p:cNvPr>
          <p:cNvSpPr>
            <a:spLocks noGrp="1"/>
          </p:cNvSpPr>
          <p:nvPr>
            <p:ph idx="1"/>
          </p:nvPr>
        </p:nvSpPr>
        <p:spPr>
          <a:xfrm>
            <a:off x="620023" y="1480569"/>
            <a:ext cx="7886700" cy="4351338"/>
          </a:xfrm>
        </p:spPr>
        <p:txBody>
          <a:bodyPr/>
          <a:lstStyle/>
          <a:p>
            <a:pPr marL="514350" indent="-514350" algn="just">
              <a:lnSpc>
                <a:spcPct val="150000"/>
              </a:lnSpc>
              <a:buFont typeface="+mj-lt"/>
              <a:buAutoNum type="arabicPeriod"/>
            </a:pPr>
            <a:r>
              <a:rPr lang="en-GB" dirty="0">
                <a:latin typeface="+mn-lt"/>
                <a:ea typeface="Verdana" panose="020B0604030504040204" pitchFamily="34" charset="0"/>
              </a:rPr>
              <a:t>Scope and reach of the Budapest Convention </a:t>
            </a:r>
          </a:p>
          <a:p>
            <a:pPr marL="514350" indent="-514350" algn="just">
              <a:lnSpc>
                <a:spcPct val="150000"/>
              </a:lnSpc>
              <a:buFont typeface="+mj-lt"/>
              <a:buAutoNum type="arabicPeriod"/>
            </a:pPr>
            <a:r>
              <a:rPr lang="en-GB" dirty="0">
                <a:latin typeface="+mn-lt"/>
                <a:ea typeface="Verdana" panose="020B0604030504040204" pitchFamily="34" charset="0"/>
              </a:rPr>
              <a:t>Fundamentals of a Cybercrime Treaty</a:t>
            </a:r>
          </a:p>
          <a:p>
            <a:pPr marL="514350" indent="-514350" algn="just">
              <a:lnSpc>
                <a:spcPct val="150000"/>
              </a:lnSpc>
              <a:buFont typeface="+mj-lt"/>
              <a:buAutoNum type="arabicPeriod"/>
            </a:pPr>
            <a:r>
              <a:rPr lang="en-GB" dirty="0">
                <a:latin typeface="+mn-lt"/>
                <a:ea typeface="Verdana" panose="020B0604030504040204" pitchFamily="34" charset="0"/>
              </a:rPr>
              <a:t>Benefits of the Budapest Convention </a:t>
            </a:r>
          </a:p>
          <a:p>
            <a:pPr marL="514350" indent="-514350" algn="just">
              <a:lnSpc>
                <a:spcPct val="150000"/>
              </a:lnSpc>
              <a:buFont typeface="+mj-lt"/>
              <a:buAutoNum type="arabicPeriod"/>
            </a:pPr>
            <a:r>
              <a:rPr lang="en-GB" dirty="0">
                <a:latin typeface="+mn-lt"/>
                <a:ea typeface="Verdana" panose="020B0604030504040204" pitchFamily="34" charset="0"/>
              </a:rPr>
              <a:t>Myth-busting </a:t>
            </a:r>
          </a:p>
          <a:p>
            <a:endParaRPr lang="en-GB" dirty="0"/>
          </a:p>
        </p:txBody>
      </p:sp>
      <p:sp>
        <p:nvSpPr>
          <p:cNvPr id="3" name="Slide Number Placeholder 2">
            <a:extLst>
              <a:ext uri="{FF2B5EF4-FFF2-40B4-BE49-F238E27FC236}">
                <a16:creationId xmlns:a16="http://schemas.microsoft.com/office/drawing/2014/main" xmlns="" id="{326DEE90-BBA0-4583-ACBF-ECFB113664A1}"/>
              </a:ext>
            </a:extLst>
          </p:cNvPr>
          <p:cNvSpPr>
            <a:spLocks noGrp="1"/>
          </p:cNvSpPr>
          <p:nvPr>
            <p:ph type="sldNum" sz="quarter" idx="10"/>
          </p:nvPr>
        </p:nvSpPr>
        <p:spPr/>
        <p:txBody>
          <a:bodyPr/>
          <a:lstStyle/>
          <a:p>
            <a:fld id="{49C04F3A-82BD-4011-AADB-1F79FD7DF4BC}" type="slidenum">
              <a:rPr lang="en-GB" smtClean="0"/>
              <a:pPr/>
              <a:t>2</a:t>
            </a:fld>
            <a:endParaRPr lang="en-GB" dirty="0"/>
          </a:p>
        </p:txBody>
      </p:sp>
      <p:sp>
        <p:nvSpPr>
          <p:cNvPr id="4" name="Text Placeholder 3">
            <a:extLst>
              <a:ext uri="{FF2B5EF4-FFF2-40B4-BE49-F238E27FC236}">
                <a16:creationId xmlns:a16="http://schemas.microsoft.com/office/drawing/2014/main" xmlns="" id="{B9B1F5F5-B558-4D71-96FB-A9C9C54C9C78}"/>
              </a:ext>
            </a:extLst>
          </p:cNvPr>
          <p:cNvSpPr>
            <a:spLocks noGrp="1"/>
          </p:cNvSpPr>
          <p:nvPr>
            <p:ph type="body" sz="quarter" idx="11"/>
          </p:nvPr>
        </p:nvSpPr>
        <p:spPr/>
        <p:txBody>
          <a:bodyPr/>
          <a:lstStyle/>
          <a:p>
            <a:endParaRPr lang="en-GB" dirty="0" smtClean="0"/>
          </a:p>
          <a:p>
            <a:r>
              <a:rPr lang="en-GB" sz="2700" dirty="0" smtClean="0">
                <a:latin typeface="Verdana" panose="020B0604030504040204" pitchFamily="34" charset="0"/>
                <a:ea typeface="Verdana" panose="020B0604030504040204" pitchFamily="34" charset="0"/>
              </a:rPr>
              <a:t>Session </a:t>
            </a:r>
            <a:r>
              <a:rPr lang="en-GB" sz="2700" dirty="0">
                <a:latin typeface="Verdana" panose="020B0604030504040204" pitchFamily="34" charset="0"/>
                <a:ea typeface="Verdana" panose="020B0604030504040204" pitchFamily="34" charset="0"/>
              </a:rPr>
              <a:t>contents</a:t>
            </a:r>
          </a:p>
          <a:p>
            <a:endParaRPr lang="en-GB" dirty="0"/>
          </a:p>
        </p:txBody>
      </p:sp>
    </p:spTree>
    <p:extLst>
      <p:ext uri="{BB962C8B-B14F-4D97-AF65-F5344CB8AC3E}">
        <p14:creationId xmlns:p14="http://schemas.microsoft.com/office/powerpoint/2010/main" val="24857401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xmlns="" id="{DBB539BB-6F7A-4A8A-9BEC-AD108539548D}"/>
              </a:ext>
            </a:extLst>
          </p:cNvPr>
          <p:cNvGraphicFramePr/>
          <p:nvPr>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Chart 1">
            <a:extLst>
              <a:ext uri="{FF2B5EF4-FFF2-40B4-BE49-F238E27FC236}">
                <a16:creationId xmlns:a16="http://schemas.microsoft.com/office/drawing/2014/main" xmlns="" id="{AC3B0D29-AEDF-43AE-A1BE-24943A245D6C}"/>
              </a:ext>
            </a:extLst>
          </p:cNvPr>
          <p:cNvGraphicFramePr/>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Malabo Convention</a:t>
            </a:r>
          </a:p>
        </p:txBody>
      </p:sp>
      <p:pic>
        <p:nvPicPr>
          <p:cNvPr id="5" name="Picture 2" descr="https://encrypted-tbn1.gstatic.com/images?q=tbn:ANd9GcS-PUjVyE7OlcLxkjo1Wa6hn7qRvVRkEanvr7qBiuskAJLteLjvXw">
            <a:extLst>
              <a:ext uri="{FF2B5EF4-FFF2-40B4-BE49-F238E27FC236}">
                <a16:creationId xmlns:a16="http://schemas.microsoft.com/office/drawing/2014/main" xmlns="" id="{367E9485-9BD9-4949-9A50-75B0C0B3CB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4392" y="1074741"/>
            <a:ext cx="2016125" cy="235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xmlns="" id="{165B15CD-84A7-4D5B-9DAB-70AE1E2EBD62}"/>
              </a:ext>
            </a:extLst>
          </p:cNvPr>
          <p:cNvSpPr txBox="1"/>
          <p:nvPr/>
        </p:nvSpPr>
        <p:spPr>
          <a:xfrm>
            <a:off x="179512" y="1209526"/>
            <a:ext cx="2016125" cy="1477328"/>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The Malabo Convention and the Budapest Convention are complementary</a:t>
            </a:r>
            <a:endParaRPr lang="aa-ET"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56221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0" bldStep="category"/>
                                            </p:graphicEl>
                                          </p:spTgt>
                                        </p:tgtEl>
                                      </p:cBhvr>
                                    </p:animEffect>
                                    <p:set>
                                      <p:cBhvr>
                                        <p:cTn id="17"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animBg="0"/>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xmlns="" id="{DBB539BB-6F7A-4A8A-9BEC-AD108539548D}"/>
              </a:ext>
            </a:extLst>
          </p:cNvPr>
          <p:cNvGraphicFramePr/>
          <p:nvPr>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Chart 1">
            <a:extLst>
              <a:ext uri="{FF2B5EF4-FFF2-40B4-BE49-F238E27FC236}">
                <a16:creationId xmlns:a16="http://schemas.microsoft.com/office/drawing/2014/main" xmlns="" id="{AC3B0D29-AEDF-43AE-A1BE-24943A245D6C}"/>
              </a:ext>
            </a:extLst>
          </p:cNvPr>
          <p:cNvGraphicFramePr/>
          <p:nvPr>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Arab League Convention</a:t>
            </a:r>
          </a:p>
        </p:txBody>
      </p:sp>
      <p:sp>
        <p:nvSpPr>
          <p:cNvPr id="6" name="TextBox 5">
            <a:extLst>
              <a:ext uri="{FF2B5EF4-FFF2-40B4-BE49-F238E27FC236}">
                <a16:creationId xmlns:a16="http://schemas.microsoft.com/office/drawing/2014/main" xmlns="" id="{165B15CD-84A7-4D5B-9DAB-70AE1E2EBD62}"/>
              </a:ext>
            </a:extLst>
          </p:cNvPr>
          <p:cNvSpPr txBox="1"/>
          <p:nvPr/>
        </p:nvSpPr>
        <p:spPr>
          <a:xfrm>
            <a:off x="179512" y="1209526"/>
            <a:ext cx="2376264" cy="1477328"/>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The Arab Convention largely incorporates the provisions of Budapest Convention – but it is not global </a:t>
            </a:r>
            <a:endParaRPr lang="aa-ET" dirty="0">
              <a:latin typeface="Times New Roman" panose="02020603050405020304" pitchFamily="18" charset="0"/>
              <a:cs typeface="Times New Roman" panose="02020603050405020304" pitchFamily="18" charset="0"/>
            </a:endParaRPr>
          </a:p>
        </p:txBody>
      </p:sp>
      <p:pic>
        <p:nvPicPr>
          <p:cNvPr id="3" name="Picture 2" descr="Image result for arab league logo">
            <a:extLst>
              <a:ext uri="{FF2B5EF4-FFF2-40B4-BE49-F238E27FC236}">
                <a16:creationId xmlns:a16="http://schemas.microsoft.com/office/drawing/2014/main" xmlns="" id="{2BFF9AD4-F555-40E2-843E-0AFA2C10E67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8264" y="1089026"/>
            <a:ext cx="2178274" cy="15057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5156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3" bldStep="category"/>
                                            </p:graphicEl>
                                          </p:spTgt>
                                        </p:tgtEl>
                                      </p:cBhvr>
                                    </p:animEffect>
                                    <p:set>
                                      <p:cBhvr>
                                        <p:cTn id="17" dur="1" fill="hold">
                                          <p:stCondLst>
                                            <p:cond delay="499"/>
                                          </p:stCondLst>
                                        </p:cTn>
                                        <p:tgtEl>
                                          <p:spTgt spid="2">
                                            <p:graphicEl>
                                              <a:chart seriesIdx="-4" categoryIdx="3" bldStep="category"/>
                                            </p:graphic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2">
                                            <p:graphicEl>
                                              <a:chart seriesIdx="-4" categoryIdx="2" bldStep="category"/>
                                            </p:graphicEl>
                                          </p:spTgt>
                                        </p:tgtEl>
                                      </p:cBhvr>
                                    </p:animEffect>
                                    <p:set>
                                      <p:cBhvr>
                                        <p:cTn id="22" dur="1" fill="hold">
                                          <p:stCondLst>
                                            <p:cond delay="499"/>
                                          </p:stCondLst>
                                        </p:cTn>
                                        <p:tgtEl>
                                          <p:spTgt spid="2">
                                            <p:graphicEl>
                                              <a:chart seriesIdx="-4" categoryIdx="2" bldStep="category"/>
                                            </p:graphic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2">
                                            <p:graphicEl>
                                              <a:chart seriesIdx="-4" categoryIdx="1" bldStep="category"/>
                                            </p:graphicEl>
                                          </p:spTgt>
                                        </p:tgtEl>
                                      </p:cBhvr>
                                    </p:animEffect>
                                    <p:set>
                                      <p:cBhvr>
                                        <p:cTn id="27" dur="1" fill="hold">
                                          <p:stCondLst>
                                            <p:cond delay="499"/>
                                          </p:stCondLst>
                                        </p:cTn>
                                        <p:tgtEl>
                                          <p:spTgt spid="2">
                                            <p:graphicEl>
                                              <a:chart seriesIdx="-4" categoryIdx="1" bldStep="category"/>
                                            </p:graphicEl>
                                          </p:spTgt>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2">
                                            <p:graphicEl>
                                              <a:chart seriesIdx="-4" categoryIdx="0" bldStep="category"/>
                                            </p:graphicEl>
                                          </p:spTgt>
                                        </p:tgtEl>
                                      </p:cBhvr>
                                    </p:animEffect>
                                    <p:set>
                                      <p:cBhvr>
                                        <p:cTn id="32"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animBg="0"/>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338944" y="1597248"/>
          <a:ext cx="7905464" cy="49154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5" name="Rectangle 4"/>
          <p:cNvSpPr/>
          <p:nvPr/>
        </p:nvSpPr>
        <p:spPr>
          <a:xfrm>
            <a:off x="3141407" y="95343"/>
            <a:ext cx="5881049" cy="781752"/>
          </a:xfrm>
          <a:prstGeom prst="rect">
            <a:avLst/>
          </a:prstGeom>
        </p:spPr>
        <p:txBody>
          <a:bodyPr wrap="square">
            <a:spAutoFit/>
          </a:bodyPr>
          <a:lstStyle/>
          <a:p>
            <a:pPr algn="r">
              <a:lnSpc>
                <a:spcPct val="80000"/>
              </a:lnSpc>
            </a:pPr>
            <a:r>
              <a:rPr lang="en-GB" sz="2800" dirty="0">
                <a:solidFill>
                  <a:schemeClr val="bg1"/>
                </a:solidFill>
                <a:latin typeface="Verdana" panose="020B0604030504040204" pitchFamily="34" charset="0"/>
                <a:ea typeface="Verdana" panose="020B0604030504040204" pitchFamily="34" charset="0"/>
              </a:rPr>
              <a:t>International dimension </a:t>
            </a:r>
          </a:p>
          <a:p>
            <a:pPr algn="r">
              <a:lnSpc>
                <a:spcPct val="80000"/>
              </a:lnSpc>
            </a:pPr>
            <a:r>
              <a:rPr lang="en-GB" sz="2800" dirty="0">
                <a:solidFill>
                  <a:schemeClr val="bg1"/>
                </a:solidFill>
                <a:latin typeface="Verdana" panose="020B0604030504040204" pitchFamily="34" charset="0"/>
                <a:ea typeface="Verdana" panose="020B0604030504040204" pitchFamily="34" charset="0"/>
              </a:rPr>
              <a:t>of cybercrime</a:t>
            </a:r>
            <a:endParaRPr lang="en-GB" sz="2800"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0018268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338944" y="1597248"/>
          <a:ext cx="7905464" cy="49154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Rectangle 11"/>
          <p:cNvSpPr/>
          <p:nvPr/>
        </p:nvSpPr>
        <p:spPr>
          <a:xfrm>
            <a:off x="3141407" y="95343"/>
            <a:ext cx="5881049" cy="781752"/>
          </a:xfrm>
          <a:prstGeom prst="rect">
            <a:avLst/>
          </a:prstGeom>
        </p:spPr>
        <p:txBody>
          <a:bodyPr wrap="square">
            <a:spAutoFit/>
          </a:bodyPr>
          <a:lstStyle/>
          <a:p>
            <a:pPr algn="r">
              <a:lnSpc>
                <a:spcPct val="80000"/>
              </a:lnSpc>
            </a:pPr>
            <a:r>
              <a:rPr lang="en-GB" sz="2800" dirty="0">
                <a:solidFill>
                  <a:schemeClr val="bg1"/>
                </a:solidFill>
                <a:latin typeface="Verdana" panose="020B0604030504040204" pitchFamily="34" charset="0"/>
                <a:ea typeface="Verdana" panose="020B0604030504040204" pitchFamily="34" charset="0"/>
              </a:rPr>
              <a:t>International dimension </a:t>
            </a:r>
          </a:p>
          <a:p>
            <a:pPr algn="r">
              <a:lnSpc>
                <a:spcPct val="80000"/>
              </a:lnSpc>
            </a:pPr>
            <a:r>
              <a:rPr lang="en-GB" sz="2800" dirty="0">
                <a:solidFill>
                  <a:schemeClr val="bg1"/>
                </a:solidFill>
                <a:latin typeface="Verdana" panose="020B0604030504040204" pitchFamily="34" charset="0"/>
                <a:ea typeface="Verdana" panose="020B0604030504040204" pitchFamily="34" charset="0"/>
              </a:rPr>
              <a:t>of cybercrime</a:t>
            </a:r>
            <a:endParaRPr lang="en-GB" sz="2800"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460216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338944" y="1597248"/>
          <a:ext cx="7401408" cy="49154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Rectangle 11"/>
          <p:cNvSpPr/>
          <p:nvPr/>
        </p:nvSpPr>
        <p:spPr>
          <a:xfrm>
            <a:off x="3141407" y="95343"/>
            <a:ext cx="5881049" cy="781752"/>
          </a:xfrm>
          <a:prstGeom prst="rect">
            <a:avLst/>
          </a:prstGeom>
        </p:spPr>
        <p:txBody>
          <a:bodyPr wrap="square">
            <a:spAutoFit/>
          </a:bodyPr>
          <a:lstStyle/>
          <a:p>
            <a:pPr algn="r">
              <a:lnSpc>
                <a:spcPct val="80000"/>
              </a:lnSpc>
            </a:pPr>
            <a:r>
              <a:rPr lang="en-GB" sz="2800" dirty="0">
                <a:solidFill>
                  <a:schemeClr val="bg1"/>
                </a:solidFill>
                <a:latin typeface="Verdana" panose="020B0604030504040204" pitchFamily="34" charset="0"/>
                <a:ea typeface="Verdana" panose="020B0604030504040204" pitchFamily="34" charset="0"/>
              </a:rPr>
              <a:t>International dimension </a:t>
            </a:r>
          </a:p>
          <a:p>
            <a:pPr algn="r">
              <a:lnSpc>
                <a:spcPct val="80000"/>
              </a:lnSpc>
            </a:pPr>
            <a:r>
              <a:rPr lang="en-GB" sz="2800" dirty="0">
                <a:solidFill>
                  <a:schemeClr val="bg1"/>
                </a:solidFill>
                <a:latin typeface="Verdana" panose="020B0604030504040204" pitchFamily="34" charset="0"/>
                <a:ea typeface="Verdana" panose="020B0604030504040204" pitchFamily="34" charset="0"/>
              </a:rPr>
              <a:t>of cybercrime</a:t>
            </a:r>
            <a:endParaRPr lang="en-GB" sz="2800"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6465360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val="1771768819"/>
              </p:ext>
            </p:extLst>
          </p:nvPr>
        </p:nvGraphicFramePr>
        <p:xfrm>
          <a:off x="338944" y="1597248"/>
          <a:ext cx="7401408" cy="49154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Rectangle 11"/>
          <p:cNvSpPr/>
          <p:nvPr/>
        </p:nvSpPr>
        <p:spPr>
          <a:xfrm>
            <a:off x="3141407" y="95343"/>
            <a:ext cx="5881049" cy="781752"/>
          </a:xfrm>
          <a:prstGeom prst="rect">
            <a:avLst/>
          </a:prstGeom>
        </p:spPr>
        <p:txBody>
          <a:bodyPr wrap="square">
            <a:spAutoFit/>
          </a:bodyPr>
          <a:lstStyle/>
          <a:p>
            <a:pPr algn="r">
              <a:lnSpc>
                <a:spcPct val="80000"/>
              </a:lnSpc>
            </a:pPr>
            <a:r>
              <a:rPr lang="en-GB" sz="2800" dirty="0">
                <a:solidFill>
                  <a:schemeClr val="bg1"/>
                </a:solidFill>
                <a:latin typeface="Verdana" panose="020B0604030504040204" pitchFamily="34" charset="0"/>
                <a:ea typeface="Verdana" panose="020B0604030504040204" pitchFamily="34" charset="0"/>
              </a:rPr>
              <a:t>International dimension </a:t>
            </a:r>
          </a:p>
          <a:p>
            <a:pPr algn="r">
              <a:lnSpc>
                <a:spcPct val="80000"/>
              </a:lnSpc>
            </a:pPr>
            <a:r>
              <a:rPr lang="en-GB" sz="2800" dirty="0">
                <a:solidFill>
                  <a:schemeClr val="bg1"/>
                </a:solidFill>
                <a:latin typeface="Verdana" panose="020B0604030504040204" pitchFamily="34" charset="0"/>
                <a:ea typeface="Verdana" panose="020B0604030504040204" pitchFamily="34" charset="0"/>
              </a:rPr>
              <a:t>of cybercrime</a:t>
            </a:r>
            <a:endParaRPr lang="en-GB" sz="2800"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8964996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326DEE90-BBA0-4583-ACBF-ECFB113664A1}"/>
              </a:ext>
            </a:extLst>
          </p:cNvPr>
          <p:cNvSpPr>
            <a:spLocks noGrp="1"/>
          </p:cNvSpPr>
          <p:nvPr>
            <p:ph type="sldNum" sz="quarter" idx="10"/>
          </p:nvPr>
        </p:nvSpPr>
        <p:spPr/>
        <p:txBody>
          <a:bodyPr/>
          <a:lstStyle/>
          <a:p>
            <a:fld id="{49C04F3A-82BD-4011-AADB-1F79FD7DF4BC}" type="slidenum">
              <a:rPr lang="en-GB" smtClean="0"/>
              <a:pPr/>
              <a:t>26</a:t>
            </a:fld>
            <a:endParaRPr lang="en-GB" dirty="0"/>
          </a:p>
        </p:txBody>
      </p:sp>
      <p:sp>
        <p:nvSpPr>
          <p:cNvPr id="4" name="Text Placeholder 3">
            <a:extLst>
              <a:ext uri="{FF2B5EF4-FFF2-40B4-BE49-F238E27FC236}">
                <a16:creationId xmlns:a16="http://schemas.microsoft.com/office/drawing/2014/main" xmlns="" id="{B9B1F5F5-B558-4D71-96FB-A9C9C54C9C78}"/>
              </a:ext>
            </a:extLst>
          </p:cNvPr>
          <p:cNvSpPr>
            <a:spLocks noGrp="1"/>
          </p:cNvSpPr>
          <p:nvPr>
            <p:ph type="body" sz="quarter" idx="11"/>
          </p:nvPr>
        </p:nvSpPr>
        <p:spPr/>
        <p:txBody>
          <a:bodyPr/>
          <a:lstStyle/>
          <a:p>
            <a:endParaRPr lang="en-GB" dirty="0" smtClean="0"/>
          </a:p>
          <a:p>
            <a:r>
              <a:rPr lang="en-GB" sz="2700" dirty="0" smtClean="0">
                <a:latin typeface="Verdana" panose="020B0604030504040204" pitchFamily="34" charset="0"/>
                <a:ea typeface="Verdana" panose="020B0604030504040204" pitchFamily="34" charset="0"/>
              </a:rPr>
              <a:t>Section 3</a:t>
            </a:r>
            <a:endParaRPr lang="en-GB" sz="2700" dirty="0">
              <a:latin typeface="Verdana" panose="020B0604030504040204" pitchFamily="34" charset="0"/>
              <a:ea typeface="Verdana" panose="020B0604030504040204" pitchFamily="34" charset="0"/>
            </a:endParaRPr>
          </a:p>
          <a:p>
            <a:endParaRPr lang="en-GB" dirty="0"/>
          </a:p>
        </p:txBody>
      </p:sp>
      <p:sp>
        <p:nvSpPr>
          <p:cNvPr id="8" name="Text Placeholder 2">
            <a:extLst>
              <a:ext uri="{FF2B5EF4-FFF2-40B4-BE49-F238E27FC236}">
                <a16:creationId xmlns:a16="http://schemas.microsoft.com/office/drawing/2014/main" xmlns="" id="{E380FE40-902C-48A0-8E4E-962AA387FB67}"/>
              </a:ext>
            </a:extLst>
          </p:cNvPr>
          <p:cNvSpPr txBox="1">
            <a:spLocks/>
          </p:cNvSpPr>
          <p:nvPr/>
        </p:nvSpPr>
        <p:spPr bwMode="auto">
          <a:xfrm>
            <a:off x="722313" y="2906713"/>
            <a:ext cx="7772400" cy="150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l"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S PGothic" pitchFamily="34" charset="-128"/>
                <a:cs typeface="MS PGothic" charset="0"/>
              </a:defRPr>
            </a:lvl1pPr>
            <a:lvl2pPr marL="457200" indent="0" algn="l" rtl="0" eaLnBrk="0" fontAlgn="base" hangingPunct="0">
              <a:spcBef>
                <a:spcPct val="20000"/>
              </a:spcBef>
              <a:spcAft>
                <a:spcPct val="0"/>
              </a:spcAft>
              <a:buFont typeface="Arial" panose="020B0604020202020204" pitchFamily="34" charset="0"/>
              <a:buNone/>
              <a:defRPr sz="1800" kern="1200">
                <a:solidFill>
                  <a:schemeClr val="tx1">
                    <a:tint val="75000"/>
                  </a:schemeClr>
                </a:solidFill>
                <a:latin typeface="+mn-lt"/>
                <a:ea typeface="MS PGothic" pitchFamily="34" charset="-128"/>
                <a:cs typeface="MS PGothic" charset="0"/>
              </a:defRPr>
            </a:lvl2pPr>
            <a:lvl3pPr marL="914400" indent="0" algn="l" rtl="0" eaLnBrk="0" fontAlgn="base" hangingPunct="0">
              <a:spcBef>
                <a:spcPct val="20000"/>
              </a:spcBef>
              <a:spcAft>
                <a:spcPct val="0"/>
              </a:spcAft>
              <a:buFont typeface="Arial" panose="020B0604020202020204" pitchFamily="34" charset="0"/>
              <a:buNone/>
              <a:defRPr sz="1600" kern="1200">
                <a:solidFill>
                  <a:schemeClr val="tx1">
                    <a:tint val="75000"/>
                  </a:schemeClr>
                </a:solidFill>
                <a:latin typeface="+mn-lt"/>
                <a:ea typeface="MS PGothic" pitchFamily="34" charset="-128"/>
                <a:cs typeface="MS PGothic" charset="0"/>
              </a:defRPr>
            </a:lvl3pPr>
            <a:lvl4pPr marL="1371600" indent="0" algn="l" rtl="0" eaLnBrk="0" fontAlgn="base" hangingPunct="0">
              <a:spcBef>
                <a:spcPct val="20000"/>
              </a:spcBef>
              <a:spcAft>
                <a:spcPct val="0"/>
              </a:spcAft>
              <a:buFont typeface="Arial" panose="020B0604020202020204" pitchFamily="34" charset="0"/>
              <a:buNone/>
              <a:defRPr sz="1400" kern="1200">
                <a:solidFill>
                  <a:schemeClr val="tx1">
                    <a:tint val="75000"/>
                  </a:schemeClr>
                </a:solidFill>
                <a:latin typeface="+mn-lt"/>
                <a:ea typeface="MS PGothic" pitchFamily="34" charset="-128"/>
                <a:cs typeface="MS PGothic" charset="0"/>
              </a:defRPr>
            </a:lvl4pPr>
            <a:lvl5pPr marL="1828800" indent="0" algn="l" rtl="0" eaLnBrk="0" fontAlgn="base" hangingPunct="0">
              <a:spcBef>
                <a:spcPct val="20000"/>
              </a:spcBef>
              <a:spcAft>
                <a:spcPct val="0"/>
              </a:spcAft>
              <a:buFont typeface="Arial" panose="020B0604020202020204" pitchFamily="34" charset="0"/>
              <a:buNone/>
              <a:defRPr sz="1400" kern="1200">
                <a:solidFill>
                  <a:schemeClr val="tx1">
                    <a:tint val="75000"/>
                  </a:schemeClr>
                </a:solidFill>
                <a:latin typeface="+mn-lt"/>
                <a:ea typeface="MS PGothic" pitchFamily="34" charset="-128"/>
                <a:cs typeface="MS PGothic"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defTabSz="914400"/>
            <a:r>
              <a:rPr lang="en-GB" dirty="0" smtClean="0">
                <a:ea typeface="Verdana" panose="020B0604030504040204" pitchFamily="34" charset="0"/>
              </a:rPr>
              <a:t>The Budapest Convention – An Overview </a:t>
            </a:r>
            <a:endParaRPr lang="en-GB" dirty="0">
              <a:ea typeface="Verdana" panose="020B0604030504040204" pitchFamily="34" charset="0"/>
            </a:endParaRPr>
          </a:p>
        </p:txBody>
      </p:sp>
      <p:sp>
        <p:nvSpPr>
          <p:cNvPr id="9" name="Title 1">
            <a:extLst>
              <a:ext uri="{FF2B5EF4-FFF2-40B4-BE49-F238E27FC236}">
                <a16:creationId xmlns:a16="http://schemas.microsoft.com/office/drawing/2014/main" xmlns="" id="{82BA244C-489D-417D-B8AB-CB954192CB36}"/>
              </a:ext>
            </a:extLst>
          </p:cNvPr>
          <p:cNvSpPr txBox="1">
            <a:spLocks/>
          </p:cNvSpPr>
          <p:nvPr/>
        </p:nvSpPr>
        <p:spPr>
          <a:xfrm>
            <a:off x="722312" y="4406900"/>
            <a:ext cx="7882135" cy="13620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mn-lt"/>
                <a:ea typeface="Verdana" panose="020B0604030504040204" pitchFamily="34" charset="0"/>
              </a:rPr>
              <a:t>BENEFITS of the Budapest convention</a:t>
            </a:r>
            <a:endParaRPr lang="en-GB" dirty="0">
              <a:latin typeface="+mn-lt"/>
              <a:ea typeface="Verdana" panose="020B0604030504040204" pitchFamily="34" charset="0"/>
            </a:endParaRPr>
          </a:p>
        </p:txBody>
      </p:sp>
    </p:spTree>
    <p:extLst>
      <p:ext uri="{BB962C8B-B14F-4D97-AF65-F5344CB8AC3E}">
        <p14:creationId xmlns:p14="http://schemas.microsoft.com/office/powerpoint/2010/main" val="40840203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pic>
        <p:nvPicPr>
          <p:cNvPr id="4" name="Picture 3">
            <a:extLst>
              <a:ext uri="{FF2B5EF4-FFF2-40B4-BE49-F238E27FC236}">
                <a16:creationId xmlns:a16="http://schemas.microsoft.com/office/drawing/2014/main" xmlns="" id="{8B527C83-5B8D-4395-A989-43BF2984B3E8}"/>
              </a:ext>
            </a:extLst>
          </p:cNvPr>
          <p:cNvPicPr>
            <a:picLocks noChangeAspect="1"/>
          </p:cNvPicPr>
          <p:nvPr/>
        </p:nvPicPr>
        <p:blipFill>
          <a:blip r:embed="rId3"/>
          <a:stretch>
            <a:fillRect/>
          </a:stretch>
        </p:blipFill>
        <p:spPr>
          <a:xfrm>
            <a:off x="842962" y="1358106"/>
            <a:ext cx="7458075" cy="4924425"/>
          </a:xfrm>
          <a:prstGeom prst="rect">
            <a:avLst/>
          </a:prstGeom>
        </p:spPr>
      </p:pic>
      <p:sp>
        <p:nvSpPr>
          <p:cNvPr id="10" name="TextBox 15">
            <a:extLst>
              <a:ext uri="{FF2B5EF4-FFF2-40B4-BE49-F238E27FC236}">
                <a16:creationId xmlns:a16="http://schemas.microsoft.com/office/drawing/2014/main" xmlns="" id="{DBD15328-735F-4993-8F08-9DF5BEB05217}"/>
              </a:ext>
            </a:extLst>
          </p:cNvPr>
          <p:cNvSpPr txBox="1">
            <a:spLocks noChangeArrowheads="1"/>
          </p:cNvSpPr>
          <p:nvPr/>
        </p:nvSpPr>
        <p:spPr bwMode="auto">
          <a:xfrm>
            <a:off x="1258888" y="28351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rPr>
              <a:t>Benefits of the Budapest Convention</a:t>
            </a:r>
          </a:p>
        </p:txBody>
      </p:sp>
    </p:spTree>
    <p:extLst>
      <p:ext uri="{BB962C8B-B14F-4D97-AF65-F5344CB8AC3E}">
        <p14:creationId xmlns:p14="http://schemas.microsoft.com/office/powerpoint/2010/main" val="27703694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 Media 1" title="The benefits and impact of the Budapest Convention on cybercrime">
            <a:hlinkClick r:id="" action="ppaction://media"/>
            <a:extLst>
              <a:ext uri="{FF2B5EF4-FFF2-40B4-BE49-F238E27FC236}">
                <a16:creationId xmlns:a16="http://schemas.microsoft.com/office/drawing/2014/main" xmlns="" id="{071A6791-931A-459D-867E-324D333D3980}"/>
              </a:ext>
            </a:extLst>
          </p:cNvPr>
          <p:cNvPicPr>
            <a:picLocks noRot="1" noChangeAspect="1"/>
          </p:cNvPicPr>
          <p:nvPr>
            <a:videoFile r:link="rId1"/>
          </p:nvPr>
        </p:nvPicPr>
        <p:blipFill>
          <a:blip r:embed="rId4"/>
          <a:stretch>
            <a:fillRect/>
          </a:stretch>
        </p:blipFill>
        <p:spPr>
          <a:xfrm>
            <a:off x="0" y="1070469"/>
            <a:ext cx="9156041" cy="5517656"/>
          </a:xfrm>
          <a:prstGeom prst="rect">
            <a:avLst/>
          </a:prstGeom>
        </p:spPr>
      </p:pic>
      <p:sp>
        <p:nvSpPr>
          <p:cNvPr id="4" name="Rectangle 4">
            <a:extLst>
              <a:ext uri="{FF2B5EF4-FFF2-40B4-BE49-F238E27FC236}">
                <a16:creationId xmlns:a16="http://schemas.microsoft.com/office/drawing/2014/main" xmlns="" id="{1F66F396-ED76-4F97-86FD-925E2D131CA7}"/>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8" name="Rectangle 4">
            <a:extLst>
              <a:ext uri="{FF2B5EF4-FFF2-40B4-BE49-F238E27FC236}">
                <a16:creationId xmlns:a16="http://schemas.microsoft.com/office/drawing/2014/main" xmlns="" id="{0BEB8CEF-FC56-4CC0-9C26-1FE7C3FCE87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10" name="TextBox 15">
            <a:extLst>
              <a:ext uri="{FF2B5EF4-FFF2-40B4-BE49-F238E27FC236}">
                <a16:creationId xmlns:a16="http://schemas.microsoft.com/office/drawing/2014/main" xmlns="" id="{DBD15328-735F-4993-8F08-9DF5BEB05217}"/>
              </a:ext>
            </a:extLst>
          </p:cNvPr>
          <p:cNvSpPr txBox="1">
            <a:spLocks noChangeArrowheads="1"/>
          </p:cNvSpPr>
          <p:nvPr/>
        </p:nvSpPr>
        <p:spPr bwMode="auto">
          <a:xfrm>
            <a:off x="1258888" y="28351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rPr>
              <a:t>Benefits of the Budapest Convention</a:t>
            </a:r>
          </a:p>
        </p:txBody>
      </p:sp>
    </p:spTree>
    <p:extLst>
      <p:ext uri="{BB962C8B-B14F-4D97-AF65-F5344CB8AC3E}">
        <p14:creationId xmlns:p14="http://schemas.microsoft.com/office/powerpoint/2010/main" val="1152019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366838" y="274368"/>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rPr>
              <a:t>Improvements to domestic legislations </a:t>
            </a:r>
          </a:p>
        </p:txBody>
      </p:sp>
      <p:sp>
        <p:nvSpPr>
          <p:cNvPr id="11" name="Rectangle 2"/>
          <p:cNvSpPr>
            <a:spLocks noChangeArrowheads="1"/>
          </p:cNvSpPr>
          <p:nvPr/>
        </p:nvSpPr>
        <p:spPr bwMode="auto">
          <a:xfrm>
            <a:off x="395536" y="1946749"/>
            <a:ext cx="8352928"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en-US" sz="2600" dirty="0">
                <a:latin typeface="+mn-lt"/>
                <a:ea typeface="Verdana" panose="020B0604030504040204" pitchFamily="34" charset="0"/>
                <a:cs typeface="Verdana" panose="020B0604030504040204" pitchFamily="34" charset="0"/>
              </a:rPr>
              <a:t>The Budapest Convention had </a:t>
            </a:r>
            <a:r>
              <a:rPr lang="en-US" sz="2600" dirty="0" smtClean="0">
                <a:latin typeface="+mn-lt"/>
                <a:ea typeface="Verdana" panose="020B0604030504040204" pitchFamily="34" charset="0"/>
                <a:cs typeface="Verdana" panose="020B0604030504040204" pitchFamily="34" charset="0"/>
              </a:rPr>
              <a:t>a marked </a:t>
            </a:r>
            <a:r>
              <a:rPr lang="en-US" sz="2600" dirty="0">
                <a:latin typeface="+mn-lt"/>
                <a:ea typeface="Verdana" panose="020B0604030504040204" pitchFamily="34" charset="0"/>
                <a:cs typeface="Verdana" panose="020B0604030504040204" pitchFamily="34" charset="0"/>
              </a:rPr>
              <a:t>impact on </a:t>
            </a:r>
            <a:r>
              <a:rPr lang="en-US" sz="2600" dirty="0" smtClean="0">
                <a:latin typeface="+mn-lt"/>
                <a:ea typeface="Verdana" panose="020B0604030504040204" pitchFamily="34" charset="0"/>
                <a:cs typeface="Verdana" panose="020B0604030504040204" pitchFamily="34" charset="0"/>
              </a:rPr>
              <a:t>the harmonization </a:t>
            </a:r>
            <a:r>
              <a:rPr lang="en-US" sz="2600" dirty="0">
                <a:latin typeface="+mn-lt"/>
                <a:ea typeface="Verdana" panose="020B0604030504040204" pitchFamily="34" charset="0"/>
                <a:cs typeface="Verdana" panose="020B0604030504040204" pitchFamily="34" charset="0"/>
              </a:rPr>
              <a:t>of legislation</a:t>
            </a:r>
          </a:p>
          <a:p>
            <a:pPr marL="571500" indent="-571500" algn="just" eaLnBrk="1" hangingPunct="1">
              <a:buFont typeface="Arial" panose="020B0604020202020204" pitchFamily="34" charset="0"/>
              <a:buChar char="•"/>
              <a:defRPr/>
            </a:pPr>
            <a:endParaRPr lang="en-US" sz="26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sz="2600" dirty="0">
                <a:latin typeface="+mn-lt"/>
                <a:ea typeface="Verdana" panose="020B0604030504040204" pitchFamily="34" charset="0"/>
                <a:cs typeface="Verdana" panose="020B0604030504040204" pitchFamily="34" charset="0"/>
              </a:rPr>
              <a:t>This impact is </a:t>
            </a:r>
            <a:r>
              <a:rPr lang="en-US" sz="2600" dirty="0" smtClean="0">
                <a:latin typeface="+mn-lt"/>
                <a:ea typeface="Verdana" panose="020B0604030504040204" pitchFamily="34" charset="0"/>
                <a:cs typeface="Verdana" panose="020B0604030504040204" pitchFamily="34" charset="0"/>
              </a:rPr>
              <a:t>felt on </a:t>
            </a:r>
            <a:r>
              <a:rPr lang="en-US" sz="2600" dirty="0">
                <a:latin typeface="+mn-lt"/>
                <a:ea typeface="Verdana" panose="020B0604030504040204" pitchFamily="34" charset="0"/>
                <a:cs typeface="Verdana" panose="020B0604030504040204" pitchFamily="34" charset="0"/>
              </a:rPr>
              <a:t>both parties and non-parties</a:t>
            </a:r>
          </a:p>
          <a:p>
            <a:pPr marL="571500" indent="-571500" algn="just" eaLnBrk="1" hangingPunct="1">
              <a:buFont typeface="Arial" panose="020B0604020202020204" pitchFamily="34" charset="0"/>
              <a:buChar char="•"/>
              <a:defRPr/>
            </a:pPr>
            <a:endParaRPr lang="en-US" sz="26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sz="2600" dirty="0">
                <a:latin typeface="+mn-lt"/>
                <a:ea typeface="Verdana" panose="020B0604030504040204" pitchFamily="34" charset="0"/>
                <a:cs typeface="Verdana" panose="020B0604030504040204" pitchFamily="34" charset="0"/>
              </a:rPr>
              <a:t>A total of 193 states were surveyed to assess the impact of the Budapest Convention globally</a:t>
            </a:r>
          </a:p>
        </p:txBody>
      </p:sp>
    </p:spTree>
    <p:extLst>
      <p:ext uri="{BB962C8B-B14F-4D97-AF65-F5344CB8AC3E}">
        <p14:creationId xmlns:p14="http://schemas.microsoft.com/office/powerpoint/2010/main" val="34966988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3CE3C051-7F78-4EAF-8CA3-B9689E461A1C}"/>
              </a:ext>
            </a:extLst>
          </p:cNvPr>
          <p:cNvSpPr>
            <a:spLocks noGrp="1"/>
          </p:cNvSpPr>
          <p:nvPr>
            <p:ph idx="1"/>
          </p:nvPr>
        </p:nvSpPr>
        <p:spPr>
          <a:xfrm>
            <a:off x="620023" y="1480569"/>
            <a:ext cx="7886700" cy="4351338"/>
          </a:xfrm>
        </p:spPr>
        <p:txBody>
          <a:bodyPr/>
          <a:lstStyle/>
          <a:p>
            <a:pPr marL="0" indent="0" algn="just">
              <a:buNone/>
            </a:pPr>
            <a:endParaRPr lang="en-GB" dirty="0" smtClean="0">
              <a:latin typeface="+mn-lt"/>
              <a:ea typeface="Verdana" panose="020B0604030504040204" pitchFamily="34" charset="0"/>
            </a:endParaRPr>
          </a:p>
          <a:p>
            <a:pPr marL="0" indent="0" algn="just">
              <a:buNone/>
            </a:pPr>
            <a:endParaRPr lang="en-GB" dirty="0">
              <a:latin typeface="+mn-lt"/>
              <a:ea typeface="Verdana" panose="020B0604030504040204" pitchFamily="34" charset="0"/>
            </a:endParaRPr>
          </a:p>
          <a:p>
            <a:pPr marL="0" indent="0" algn="just">
              <a:buNone/>
            </a:pPr>
            <a:endParaRPr lang="en-GB" dirty="0" smtClean="0">
              <a:latin typeface="+mn-lt"/>
              <a:ea typeface="Verdana" panose="020B0604030504040204" pitchFamily="34" charset="0"/>
            </a:endParaRPr>
          </a:p>
          <a:p>
            <a:pPr marL="0" indent="0" algn="just">
              <a:buNone/>
            </a:pPr>
            <a:r>
              <a:rPr lang="en-GB" dirty="0" smtClean="0">
                <a:latin typeface="+mn-lt"/>
                <a:ea typeface="Verdana" panose="020B0604030504040204" pitchFamily="34" charset="0"/>
              </a:rPr>
              <a:t>To </a:t>
            </a:r>
            <a:r>
              <a:rPr lang="en-GB" dirty="0">
                <a:latin typeface="+mn-lt"/>
                <a:ea typeface="Verdana" panose="020B0604030504040204" pitchFamily="34" charset="0"/>
              </a:rPr>
              <a:t>provide the participants with an overview of the Budapest Convention, including its scope and the benefits of being a party. </a:t>
            </a:r>
          </a:p>
          <a:p>
            <a:pPr marL="0" indent="0">
              <a:buNone/>
            </a:pPr>
            <a:endParaRPr lang="en-GB" dirty="0"/>
          </a:p>
        </p:txBody>
      </p:sp>
      <p:sp>
        <p:nvSpPr>
          <p:cNvPr id="3" name="Slide Number Placeholder 2">
            <a:extLst>
              <a:ext uri="{FF2B5EF4-FFF2-40B4-BE49-F238E27FC236}">
                <a16:creationId xmlns:a16="http://schemas.microsoft.com/office/drawing/2014/main" xmlns="" id="{326DEE90-BBA0-4583-ACBF-ECFB113664A1}"/>
              </a:ext>
            </a:extLst>
          </p:cNvPr>
          <p:cNvSpPr>
            <a:spLocks noGrp="1"/>
          </p:cNvSpPr>
          <p:nvPr>
            <p:ph type="sldNum" sz="quarter" idx="10"/>
          </p:nvPr>
        </p:nvSpPr>
        <p:spPr/>
        <p:txBody>
          <a:bodyPr/>
          <a:lstStyle/>
          <a:p>
            <a:fld id="{49C04F3A-82BD-4011-AADB-1F79FD7DF4BC}" type="slidenum">
              <a:rPr lang="en-GB" smtClean="0"/>
              <a:pPr/>
              <a:t>3</a:t>
            </a:fld>
            <a:endParaRPr lang="en-GB" dirty="0"/>
          </a:p>
        </p:txBody>
      </p:sp>
      <p:sp>
        <p:nvSpPr>
          <p:cNvPr id="4" name="Text Placeholder 3">
            <a:extLst>
              <a:ext uri="{FF2B5EF4-FFF2-40B4-BE49-F238E27FC236}">
                <a16:creationId xmlns:a16="http://schemas.microsoft.com/office/drawing/2014/main" xmlns="" id="{B9B1F5F5-B558-4D71-96FB-A9C9C54C9C78}"/>
              </a:ext>
            </a:extLst>
          </p:cNvPr>
          <p:cNvSpPr>
            <a:spLocks noGrp="1"/>
          </p:cNvSpPr>
          <p:nvPr>
            <p:ph type="body" sz="quarter" idx="11"/>
          </p:nvPr>
        </p:nvSpPr>
        <p:spPr/>
        <p:txBody>
          <a:bodyPr/>
          <a:lstStyle/>
          <a:p>
            <a:endParaRPr lang="en-GB" dirty="0" smtClean="0"/>
          </a:p>
          <a:p>
            <a:r>
              <a:rPr lang="en-GB" sz="2700" dirty="0" smtClean="0">
                <a:latin typeface="Verdana" panose="020B0604030504040204" pitchFamily="34" charset="0"/>
                <a:ea typeface="Verdana" panose="020B0604030504040204" pitchFamily="34" charset="0"/>
              </a:rPr>
              <a:t>Session aim</a:t>
            </a:r>
            <a:endParaRPr lang="en-GB" sz="2700" dirty="0">
              <a:latin typeface="Verdana" panose="020B0604030504040204" pitchFamily="34" charset="0"/>
              <a:ea typeface="Verdana" panose="020B0604030504040204" pitchFamily="34" charset="0"/>
            </a:endParaRPr>
          </a:p>
          <a:p>
            <a:endParaRPr lang="en-GB" dirty="0"/>
          </a:p>
        </p:txBody>
      </p:sp>
    </p:spTree>
    <p:extLst>
      <p:ext uri="{BB962C8B-B14F-4D97-AF65-F5344CB8AC3E}">
        <p14:creationId xmlns:p14="http://schemas.microsoft.com/office/powerpoint/2010/main" val="20670993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TextBox 7">
            <a:extLst>
              <a:ext uri="{FF2B5EF4-FFF2-40B4-BE49-F238E27FC236}">
                <a16:creationId xmlns:a16="http://schemas.microsoft.com/office/drawing/2014/main" xmlns="" id="{07736E9A-7FBE-4865-B1C2-6D313232237E}"/>
              </a:ext>
            </a:extLst>
          </p:cNvPr>
          <p:cNvSpPr txBox="1">
            <a:spLocks noChangeArrowheads="1"/>
          </p:cNvSpPr>
          <p:nvPr/>
        </p:nvSpPr>
        <p:spPr bwMode="auto">
          <a:xfrm>
            <a:off x="1415256" y="229902"/>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Reach of the Budapest Convention </a:t>
            </a:r>
          </a:p>
        </p:txBody>
      </p:sp>
      <p:sp>
        <p:nvSpPr>
          <p:cNvPr id="290" name="TextBox 143">
            <a:extLst>
              <a:ext uri="{FF2B5EF4-FFF2-40B4-BE49-F238E27FC236}">
                <a16:creationId xmlns:a16="http://schemas.microsoft.com/office/drawing/2014/main" xmlns="" id="{77934F9D-D91F-4C44-A588-0147150AB2AB}"/>
              </a:ext>
            </a:extLst>
          </p:cNvPr>
          <p:cNvSpPr txBox="1">
            <a:spLocks noChangeArrowheads="1"/>
          </p:cNvSpPr>
          <p:nvPr/>
        </p:nvSpPr>
        <p:spPr bwMode="auto">
          <a:xfrm>
            <a:off x="288131" y="3622221"/>
            <a:ext cx="21955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4800" b="1" dirty="0">
                <a:latin typeface="Verdana" charset="0"/>
                <a:cs typeface="Verdana" charset="0"/>
              </a:rPr>
              <a:t>130</a:t>
            </a:r>
            <a:r>
              <a:rPr lang="en-GB" sz="4000" b="1" dirty="0">
                <a:latin typeface="Verdana" charset="0"/>
                <a:cs typeface="Verdana" charset="0"/>
              </a:rPr>
              <a:t>+</a:t>
            </a:r>
          </a:p>
        </p:txBody>
      </p:sp>
      <p:grpSp>
        <p:nvGrpSpPr>
          <p:cNvPr id="291" name="Group 290">
            <a:extLst>
              <a:ext uri="{FF2B5EF4-FFF2-40B4-BE49-F238E27FC236}">
                <a16:creationId xmlns:a16="http://schemas.microsoft.com/office/drawing/2014/main" xmlns="" id="{433ECFEB-1EC9-4C08-B6F6-1927ABC06009}"/>
              </a:ext>
            </a:extLst>
          </p:cNvPr>
          <p:cNvGrpSpPr>
            <a:grpSpLocks/>
          </p:cNvGrpSpPr>
          <p:nvPr/>
        </p:nvGrpSpPr>
        <p:grpSpPr bwMode="auto">
          <a:xfrm>
            <a:off x="359569" y="1180646"/>
            <a:ext cx="8424862" cy="3757613"/>
            <a:chOff x="-30650" y="0"/>
            <a:chExt cx="9372924" cy="4653136"/>
          </a:xfrm>
        </p:grpSpPr>
        <p:pic>
          <p:nvPicPr>
            <p:cNvPr id="312" name="Picture 311">
              <a:extLst>
                <a:ext uri="{FF2B5EF4-FFF2-40B4-BE49-F238E27FC236}">
                  <a16:creationId xmlns:a16="http://schemas.microsoft.com/office/drawing/2014/main" xmlns="" id="{F9C1ECD3-BF22-44D9-B885-292ABB7626D9}"/>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313" name="Oval 312">
              <a:extLst>
                <a:ext uri="{FF2B5EF4-FFF2-40B4-BE49-F238E27FC236}">
                  <a16:creationId xmlns:a16="http://schemas.microsoft.com/office/drawing/2014/main" xmlns="" id="{47755DDC-D63B-48DE-B6FB-75C07D124822}"/>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4" name="Oval 313">
              <a:extLst>
                <a:ext uri="{FF2B5EF4-FFF2-40B4-BE49-F238E27FC236}">
                  <a16:creationId xmlns:a16="http://schemas.microsoft.com/office/drawing/2014/main" xmlns="" id="{EF5CD548-4645-4837-96D0-F82C867B14C7}"/>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5" name="Oval 314">
              <a:extLst>
                <a:ext uri="{FF2B5EF4-FFF2-40B4-BE49-F238E27FC236}">
                  <a16:creationId xmlns:a16="http://schemas.microsoft.com/office/drawing/2014/main" xmlns="" id="{EBD9667D-431E-431D-9A5B-DD8A24DD65FE}"/>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6" name="Oval 315">
              <a:extLst>
                <a:ext uri="{FF2B5EF4-FFF2-40B4-BE49-F238E27FC236}">
                  <a16:creationId xmlns:a16="http://schemas.microsoft.com/office/drawing/2014/main" xmlns="" id="{E306CBBB-637E-472D-820A-0C2B929732BC}"/>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7" name="Oval 316">
              <a:extLst>
                <a:ext uri="{FF2B5EF4-FFF2-40B4-BE49-F238E27FC236}">
                  <a16:creationId xmlns:a16="http://schemas.microsoft.com/office/drawing/2014/main" xmlns="" id="{1A1CF357-B0F6-40FB-A6F6-623BB254CD99}"/>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8" name="Oval 317">
              <a:extLst>
                <a:ext uri="{FF2B5EF4-FFF2-40B4-BE49-F238E27FC236}">
                  <a16:creationId xmlns:a16="http://schemas.microsoft.com/office/drawing/2014/main" xmlns="" id="{6483BEA5-C990-42FB-980E-04DF808A3642}"/>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9" name="Oval 318">
              <a:extLst>
                <a:ext uri="{FF2B5EF4-FFF2-40B4-BE49-F238E27FC236}">
                  <a16:creationId xmlns:a16="http://schemas.microsoft.com/office/drawing/2014/main" xmlns="" id="{38338B4C-956F-4614-8558-BED6AB4A7E06}"/>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0" name="Oval 319">
              <a:extLst>
                <a:ext uri="{FF2B5EF4-FFF2-40B4-BE49-F238E27FC236}">
                  <a16:creationId xmlns:a16="http://schemas.microsoft.com/office/drawing/2014/main" xmlns="" id="{39013724-FDA3-4553-B71C-AF7C53101510}"/>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1" name="Oval 320">
              <a:extLst>
                <a:ext uri="{FF2B5EF4-FFF2-40B4-BE49-F238E27FC236}">
                  <a16:creationId xmlns:a16="http://schemas.microsoft.com/office/drawing/2014/main" xmlns="" id="{59EC2014-5F5D-4D45-B626-055D6F5C9C95}"/>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2" name="Oval 321">
              <a:extLst>
                <a:ext uri="{FF2B5EF4-FFF2-40B4-BE49-F238E27FC236}">
                  <a16:creationId xmlns:a16="http://schemas.microsoft.com/office/drawing/2014/main" xmlns="" id="{C6E85F30-60B5-49B2-98FE-563B103F190D}"/>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3" name="Oval 322">
              <a:extLst>
                <a:ext uri="{FF2B5EF4-FFF2-40B4-BE49-F238E27FC236}">
                  <a16:creationId xmlns:a16="http://schemas.microsoft.com/office/drawing/2014/main" xmlns="" id="{DC55B290-0213-42E1-9A8F-3FBA9A2A3B35}"/>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4" name="Oval 323">
              <a:extLst>
                <a:ext uri="{FF2B5EF4-FFF2-40B4-BE49-F238E27FC236}">
                  <a16:creationId xmlns:a16="http://schemas.microsoft.com/office/drawing/2014/main" xmlns="" id="{CB6031B8-1B23-479C-A490-E95B74968F82}"/>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5" name="Oval 324">
              <a:extLst>
                <a:ext uri="{FF2B5EF4-FFF2-40B4-BE49-F238E27FC236}">
                  <a16:creationId xmlns:a16="http://schemas.microsoft.com/office/drawing/2014/main" xmlns="" id="{78889D9F-7A26-4EA1-B106-1FA4C484E0E7}"/>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6" name="Oval 325">
              <a:extLst>
                <a:ext uri="{FF2B5EF4-FFF2-40B4-BE49-F238E27FC236}">
                  <a16:creationId xmlns:a16="http://schemas.microsoft.com/office/drawing/2014/main" xmlns="" id="{061A9F56-AC5E-4F3E-AC0B-D56C0A4F41EB}"/>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7" name="Oval 326">
              <a:extLst>
                <a:ext uri="{FF2B5EF4-FFF2-40B4-BE49-F238E27FC236}">
                  <a16:creationId xmlns:a16="http://schemas.microsoft.com/office/drawing/2014/main" xmlns="" id="{C90F2D22-C5A1-4685-96BF-5A859A4861A1}"/>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8" name="Oval 327">
              <a:extLst>
                <a:ext uri="{FF2B5EF4-FFF2-40B4-BE49-F238E27FC236}">
                  <a16:creationId xmlns:a16="http://schemas.microsoft.com/office/drawing/2014/main" xmlns="" id="{359F0B34-3569-456B-8714-E3901005AD95}"/>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9" name="Oval 328">
              <a:extLst>
                <a:ext uri="{FF2B5EF4-FFF2-40B4-BE49-F238E27FC236}">
                  <a16:creationId xmlns:a16="http://schemas.microsoft.com/office/drawing/2014/main" xmlns="" id="{C3008DBB-819C-479B-B237-2F0D08004B2F}"/>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0" name="Oval 329">
              <a:extLst>
                <a:ext uri="{FF2B5EF4-FFF2-40B4-BE49-F238E27FC236}">
                  <a16:creationId xmlns:a16="http://schemas.microsoft.com/office/drawing/2014/main" xmlns="" id="{A5C2DCEE-924C-47E4-97AD-1E5581AFD238}"/>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1" name="Oval 330">
              <a:extLst>
                <a:ext uri="{FF2B5EF4-FFF2-40B4-BE49-F238E27FC236}">
                  <a16:creationId xmlns:a16="http://schemas.microsoft.com/office/drawing/2014/main" xmlns="" id="{DF63BEB7-C812-4347-9D7D-011955075028}"/>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2" name="Oval 331">
              <a:extLst>
                <a:ext uri="{FF2B5EF4-FFF2-40B4-BE49-F238E27FC236}">
                  <a16:creationId xmlns:a16="http://schemas.microsoft.com/office/drawing/2014/main" xmlns="" id="{AE2DF2B0-1F9E-4DC2-941C-069D6D762D46}"/>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3" name="Oval 332">
              <a:extLst>
                <a:ext uri="{FF2B5EF4-FFF2-40B4-BE49-F238E27FC236}">
                  <a16:creationId xmlns:a16="http://schemas.microsoft.com/office/drawing/2014/main" xmlns="" id="{9671C580-854E-4136-BEF7-FBB474337BA9}"/>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4" name="Oval 333">
              <a:extLst>
                <a:ext uri="{FF2B5EF4-FFF2-40B4-BE49-F238E27FC236}">
                  <a16:creationId xmlns:a16="http://schemas.microsoft.com/office/drawing/2014/main" xmlns="" id="{65A6A9E9-1FF6-4442-9005-41FDB59E7BB1}"/>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5" name="Oval 334">
              <a:extLst>
                <a:ext uri="{FF2B5EF4-FFF2-40B4-BE49-F238E27FC236}">
                  <a16:creationId xmlns:a16="http://schemas.microsoft.com/office/drawing/2014/main" xmlns="" id="{6C94FE8D-E630-47E4-AE31-2BF8F322531B}"/>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6" name="Oval 335">
              <a:extLst>
                <a:ext uri="{FF2B5EF4-FFF2-40B4-BE49-F238E27FC236}">
                  <a16:creationId xmlns:a16="http://schemas.microsoft.com/office/drawing/2014/main" xmlns="" id="{981E4949-7309-436F-BC2B-6585EDFE7FA3}"/>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7" name="Oval 336">
              <a:extLst>
                <a:ext uri="{FF2B5EF4-FFF2-40B4-BE49-F238E27FC236}">
                  <a16:creationId xmlns:a16="http://schemas.microsoft.com/office/drawing/2014/main" xmlns="" id="{80B9A2AC-5A42-4E5F-84F1-81D016822952}"/>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8" name="Oval 337">
              <a:extLst>
                <a:ext uri="{FF2B5EF4-FFF2-40B4-BE49-F238E27FC236}">
                  <a16:creationId xmlns:a16="http://schemas.microsoft.com/office/drawing/2014/main" xmlns="" id="{76621665-2152-4083-9394-DC97BC5C3B19}"/>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9" name="Oval 338">
              <a:extLst>
                <a:ext uri="{FF2B5EF4-FFF2-40B4-BE49-F238E27FC236}">
                  <a16:creationId xmlns:a16="http://schemas.microsoft.com/office/drawing/2014/main" xmlns="" id="{4FE39DA1-A9A9-46B5-91CE-918787147064}"/>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0" name="Oval 339">
              <a:extLst>
                <a:ext uri="{FF2B5EF4-FFF2-40B4-BE49-F238E27FC236}">
                  <a16:creationId xmlns:a16="http://schemas.microsoft.com/office/drawing/2014/main" xmlns="" id="{E892D612-4F81-46F0-BF18-4F40FE405928}"/>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1" name="Oval 340">
              <a:extLst>
                <a:ext uri="{FF2B5EF4-FFF2-40B4-BE49-F238E27FC236}">
                  <a16:creationId xmlns:a16="http://schemas.microsoft.com/office/drawing/2014/main" xmlns="" id="{877ABA36-F250-4DEA-A4F7-8F535183675D}"/>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2" name="Oval 341">
              <a:extLst>
                <a:ext uri="{FF2B5EF4-FFF2-40B4-BE49-F238E27FC236}">
                  <a16:creationId xmlns:a16="http://schemas.microsoft.com/office/drawing/2014/main" xmlns="" id="{6BAACC6C-94C1-4614-894C-8F43FBDA0B17}"/>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3" name="Oval 342">
              <a:extLst>
                <a:ext uri="{FF2B5EF4-FFF2-40B4-BE49-F238E27FC236}">
                  <a16:creationId xmlns:a16="http://schemas.microsoft.com/office/drawing/2014/main" xmlns="" id="{24708DC5-0520-4F7F-A11F-71BCB4873987}"/>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4" name="Oval 343">
              <a:extLst>
                <a:ext uri="{FF2B5EF4-FFF2-40B4-BE49-F238E27FC236}">
                  <a16:creationId xmlns:a16="http://schemas.microsoft.com/office/drawing/2014/main" xmlns="" id="{1099D5C5-9110-416C-856C-D4C7544B1921}"/>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5" name="Oval 344">
              <a:extLst>
                <a:ext uri="{FF2B5EF4-FFF2-40B4-BE49-F238E27FC236}">
                  <a16:creationId xmlns:a16="http://schemas.microsoft.com/office/drawing/2014/main" xmlns="" id="{B68D6538-36B4-4FC3-85BE-6C058C9103D0}"/>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6" name="Oval 345">
              <a:extLst>
                <a:ext uri="{FF2B5EF4-FFF2-40B4-BE49-F238E27FC236}">
                  <a16:creationId xmlns:a16="http://schemas.microsoft.com/office/drawing/2014/main" xmlns="" id="{050FC20E-5CE2-43B4-BC44-A1008A55B474}"/>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7" name="Oval 346">
              <a:extLst>
                <a:ext uri="{FF2B5EF4-FFF2-40B4-BE49-F238E27FC236}">
                  <a16:creationId xmlns:a16="http://schemas.microsoft.com/office/drawing/2014/main" xmlns="" id="{513F8D11-2F04-45C4-80DD-A7FDFA048D8F}"/>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8" name="Oval 347">
              <a:extLst>
                <a:ext uri="{FF2B5EF4-FFF2-40B4-BE49-F238E27FC236}">
                  <a16:creationId xmlns:a16="http://schemas.microsoft.com/office/drawing/2014/main" xmlns="" id="{5A22E7B2-7CE4-4D7B-AD19-CFB17BB654E5}"/>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9" name="Oval 348">
              <a:extLst>
                <a:ext uri="{FF2B5EF4-FFF2-40B4-BE49-F238E27FC236}">
                  <a16:creationId xmlns:a16="http://schemas.microsoft.com/office/drawing/2014/main" xmlns="" id="{997FA1BE-9953-4589-A39D-20202248426D}"/>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0" name="Oval 349">
              <a:extLst>
                <a:ext uri="{FF2B5EF4-FFF2-40B4-BE49-F238E27FC236}">
                  <a16:creationId xmlns:a16="http://schemas.microsoft.com/office/drawing/2014/main" xmlns="" id="{5BBA3DE3-C067-487F-8932-3D46A422D9D4}"/>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1" name="Oval 350">
              <a:extLst>
                <a:ext uri="{FF2B5EF4-FFF2-40B4-BE49-F238E27FC236}">
                  <a16:creationId xmlns:a16="http://schemas.microsoft.com/office/drawing/2014/main" xmlns="" id="{2E3F3368-AC49-408F-9813-7476552566AB}"/>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2" name="Oval 351">
              <a:extLst>
                <a:ext uri="{FF2B5EF4-FFF2-40B4-BE49-F238E27FC236}">
                  <a16:creationId xmlns:a16="http://schemas.microsoft.com/office/drawing/2014/main" xmlns="" id="{87DF7A96-5976-4EFA-8D96-13E2DA459949}"/>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3" name="Oval 352">
              <a:extLst>
                <a:ext uri="{FF2B5EF4-FFF2-40B4-BE49-F238E27FC236}">
                  <a16:creationId xmlns:a16="http://schemas.microsoft.com/office/drawing/2014/main" xmlns="" id="{694BAC02-E5B8-4F37-869C-35493E304227}"/>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4" name="Oval 353">
              <a:extLst>
                <a:ext uri="{FF2B5EF4-FFF2-40B4-BE49-F238E27FC236}">
                  <a16:creationId xmlns:a16="http://schemas.microsoft.com/office/drawing/2014/main" xmlns="" id="{94BE3FAC-4B3F-44DB-B825-4262C4444187}"/>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5" name="Oval 354">
              <a:extLst>
                <a:ext uri="{FF2B5EF4-FFF2-40B4-BE49-F238E27FC236}">
                  <a16:creationId xmlns:a16="http://schemas.microsoft.com/office/drawing/2014/main" xmlns="" id="{D9A517A1-E51A-46B7-AF20-A36713E6F5F7}"/>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6" name="Oval 355">
              <a:extLst>
                <a:ext uri="{FF2B5EF4-FFF2-40B4-BE49-F238E27FC236}">
                  <a16:creationId xmlns:a16="http://schemas.microsoft.com/office/drawing/2014/main" xmlns="" id="{3F3EAC06-3276-45BB-A078-0AC52F847F51}"/>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7" name="Oval 356">
              <a:extLst>
                <a:ext uri="{FF2B5EF4-FFF2-40B4-BE49-F238E27FC236}">
                  <a16:creationId xmlns:a16="http://schemas.microsoft.com/office/drawing/2014/main" xmlns="" id="{DDC7302A-8E18-4F8C-B91A-B29F15D694F3}"/>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8" name="Oval 357">
              <a:extLst>
                <a:ext uri="{FF2B5EF4-FFF2-40B4-BE49-F238E27FC236}">
                  <a16:creationId xmlns:a16="http://schemas.microsoft.com/office/drawing/2014/main" xmlns="" id="{8FE0F9CF-BCDB-4263-9E24-B1B4E232060A}"/>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9" name="Oval 358">
              <a:extLst>
                <a:ext uri="{FF2B5EF4-FFF2-40B4-BE49-F238E27FC236}">
                  <a16:creationId xmlns:a16="http://schemas.microsoft.com/office/drawing/2014/main" xmlns="" id="{76A9B482-4955-42C1-BE24-E5FEF07B87E5}"/>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0" name="Oval 359">
              <a:extLst>
                <a:ext uri="{FF2B5EF4-FFF2-40B4-BE49-F238E27FC236}">
                  <a16:creationId xmlns:a16="http://schemas.microsoft.com/office/drawing/2014/main" xmlns="" id="{308494E0-4A82-40F3-BDAA-8A805310E43A}"/>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1" name="Oval 360">
              <a:extLst>
                <a:ext uri="{FF2B5EF4-FFF2-40B4-BE49-F238E27FC236}">
                  <a16:creationId xmlns:a16="http://schemas.microsoft.com/office/drawing/2014/main" xmlns="" id="{3B7C08CA-36A6-470B-9ED9-E7607CD20137}"/>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2" name="Oval 361">
              <a:extLst>
                <a:ext uri="{FF2B5EF4-FFF2-40B4-BE49-F238E27FC236}">
                  <a16:creationId xmlns:a16="http://schemas.microsoft.com/office/drawing/2014/main" xmlns="" id="{77F13FC9-F511-490D-BC7F-529CC32BD224}"/>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3" name="Oval 362">
              <a:extLst>
                <a:ext uri="{FF2B5EF4-FFF2-40B4-BE49-F238E27FC236}">
                  <a16:creationId xmlns:a16="http://schemas.microsoft.com/office/drawing/2014/main" xmlns="" id="{CF224935-041D-4828-A5B7-B47DB594AE90}"/>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4" name="Oval 363">
              <a:extLst>
                <a:ext uri="{FF2B5EF4-FFF2-40B4-BE49-F238E27FC236}">
                  <a16:creationId xmlns:a16="http://schemas.microsoft.com/office/drawing/2014/main" xmlns="" id="{B7A6143F-387D-4C7C-917A-B18B50F2C42A}"/>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5" name="Oval 364">
              <a:extLst>
                <a:ext uri="{FF2B5EF4-FFF2-40B4-BE49-F238E27FC236}">
                  <a16:creationId xmlns:a16="http://schemas.microsoft.com/office/drawing/2014/main" xmlns="" id="{44AD594F-0BD6-4C1C-9F45-AA2624CD573A}"/>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6" name="Oval 365">
              <a:extLst>
                <a:ext uri="{FF2B5EF4-FFF2-40B4-BE49-F238E27FC236}">
                  <a16:creationId xmlns:a16="http://schemas.microsoft.com/office/drawing/2014/main" xmlns="" id="{A3CE2AEF-4052-4832-B9E8-2A81E2DDA973}"/>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7" name="Oval 366">
              <a:extLst>
                <a:ext uri="{FF2B5EF4-FFF2-40B4-BE49-F238E27FC236}">
                  <a16:creationId xmlns:a16="http://schemas.microsoft.com/office/drawing/2014/main" xmlns="" id="{1053138F-CA5E-4191-B2A5-EF0C5006B098}"/>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8" name="Oval 367">
              <a:extLst>
                <a:ext uri="{FF2B5EF4-FFF2-40B4-BE49-F238E27FC236}">
                  <a16:creationId xmlns:a16="http://schemas.microsoft.com/office/drawing/2014/main" xmlns="" id="{946BF843-9733-4416-89BA-68472BC409B9}"/>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9" name="Oval 368">
              <a:extLst>
                <a:ext uri="{FF2B5EF4-FFF2-40B4-BE49-F238E27FC236}">
                  <a16:creationId xmlns:a16="http://schemas.microsoft.com/office/drawing/2014/main" xmlns="" id="{4C14853B-254F-4DF0-9098-C3859A39ABB8}"/>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0" name="Oval 369">
              <a:extLst>
                <a:ext uri="{FF2B5EF4-FFF2-40B4-BE49-F238E27FC236}">
                  <a16:creationId xmlns:a16="http://schemas.microsoft.com/office/drawing/2014/main" xmlns="" id="{D15265D0-4BDA-472F-85F7-365BC701F563}"/>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1" name="Oval 370">
              <a:extLst>
                <a:ext uri="{FF2B5EF4-FFF2-40B4-BE49-F238E27FC236}">
                  <a16:creationId xmlns:a16="http://schemas.microsoft.com/office/drawing/2014/main" xmlns="" id="{4B105728-075C-4316-80D7-04084FBB2E93}"/>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2" name="Oval 371">
              <a:extLst>
                <a:ext uri="{FF2B5EF4-FFF2-40B4-BE49-F238E27FC236}">
                  <a16:creationId xmlns:a16="http://schemas.microsoft.com/office/drawing/2014/main" xmlns="" id="{2223DD33-6548-4990-B498-A1201D521494}"/>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3" name="Oval 372">
              <a:extLst>
                <a:ext uri="{FF2B5EF4-FFF2-40B4-BE49-F238E27FC236}">
                  <a16:creationId xmlns:a16="http://schemas.microsoft.com/office/drawing/2014/main" xmlns="" id="{4ED6AB9B-5311-4292-8A66-8E5B7A0322D4}"/>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4" name="Oval 373">
              <a:extLst>
                <a:ext uri="{FF2B5EF4-FFF2-40B4-BE49-F238E27FC236}">
                  <a16:creationId xmlns:a16="http://schemas.microsoft.com/office/drawing/2014/main" xmlns="" id="{CB345F13-2E1D-4D00-90F7-D3695F6AA00B}"/>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5" name="Oval 374">
              <a:extLst>
                <a:ext uri="{FF2B5EF4-FFF2-40B4-BE49-F238E27FC236}">
                  <a16:creationId xmlns:a16="http://schemas.microsoft.com/office/drawing/2014/main" xmlns="" id="{01BD35D7-BAF9-4811-B174-DB4EC98025E0}"/>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6" name="Oval 375">
              <a:extLst>
                <a:ext uri="{FF2B5EF4-FFF2-40B4-BE49-F238E27FC236}">
                  <a16:creationId xmlns:a16="http://schemas.microsoft.com/office/drawing/2014/main" xmlns="" id="{F5E6495B-33C8-4910-B0EA-DC4C45A8D7F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7" name="Oval 376">
              <a:extLst>
                <a:ext uri="{FF2B5EF4-FFF2-40B4-BE49-F238E27FC236}">
                  <a16:creationId xmlns:a16="http://schemas.microsoft.com/office/drawing/2014/main" xmlns="" id="{2EC930CE-7E75-4E92-A8EF-725664A2D86E}"/>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8" name="Oval 377">
              <a:extLst>
                <a:ext uri="{FF2B5EF4-FFF2-40B4-BE49-F238E27FC236}">
                  <a16:creationId xmlns:a16="http://schemas.microsoft.com/office/drawing/2014/main" xmlns="" id="{AAF9F541-2C27-48E3-A2CE-B75CDED64BC9}"/>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9" name="Oval 378">
              <a:extLst>
                <a:ext uri="{FF2B5EF4-FFF2-40B4-BE49-F238E27FC236}">
                  <a16:creationId xmlns:a16="http://schemas.microsoft.com/office/drawing/2014/main" xmlns="" id="{64520768-64BA-4B50-91BC-A0C45C48754C}"/>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0" name="Oval 379">
              <a:extLst>
                <a:ext uri="{FF2B5EF4-FFF2-40B4-BE49-F238E27FC236}">
                  <a16:creationId xmlns:a16="http://schemas.microsoft.com/office/drawing/2014/main" xmlns="" id="{6194C2AA-BB49-46C8-8B38-2966649F3923}"/>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1" name="Oval 380">
              <a:extLst>
                <a:ext uri="{FF2B5EF4-FFF2-40B4-BE49-F238E27FC236}">
                  <a16:creationId xmlns:a16="http://schemas.microsoft.com/office/drawing/2014/main" xmlns="" id="{0DC34C40-B8B9-4DB2-95DE-41390CCEC12A}"/>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2" name="Oval 381">
              <a:extLst>
                <a:ext uri="{FF2B5EF4-FFF2-40B4-BE49-F238E27FC236}">
                  <a16:creationId xmlns:a16="http://schemas.microsoft.com/office/drawing/2014/main" xmlns="" id="{9120B361-B1A0-4D1C-B03C-29AFB83534AB}"/>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3" name="Oval 382">
              <a:extLst>
                <a:ext uri="{FF2B5EF4-FFF2-40B4-BE49-F238E27FC236}">
                  <a16:creationId xmlns:a16="http://schemas.microsoft.com/office/drawing/2014/main" xmlns="" id="{4BB7A3DE-2CB6-443C-85E2-2E8291F5581F}"/>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4" name="Oval 383">
              <a:extLst>
                <a:ext uri="{FF2B5EF4-FFF2-40B4-BE49-F238E27FC236}">
                  <a16:creationId xmlns:a16="http://schemas.microsoft.com/office/drawing/2014/main" xmlns="" id="{B5FC6500-B273-4796-B266-D120A4123722}"/>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5" name="Oval 384">
              <a:extLst>
                <a:ext uri="{FF2B5EF4-FFF2-40B4-BE49-F238E27FC236}">
                  <a16:creationId xmlns:a16="http://schemas.microsoft.com/office/drawing/2014/main" xmlns="" id="{E1C45B4D-048C-43FD-9397-3E9D090A20DA}"/>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6" name="Oval 385">
              <a:extLst>
                <a:ext uri="{FF2B5EF4-FFF2-40B4-BE49-F238E27FC236}">
                  <a16:creationId xmlns:a16="http://schemas.microsoft.com/office/drawing/2014/main" xmlns="" id="{5C7AD38E-09E7-450A-9C98-CCB5AE167851}"/>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7" name="Oval 386">
              <a:extLst>
                <a:ext uri="{FF2B5EF4-FFF2-40B4-BE49-F238E27FC236}">
                  <a16:creationId xmlns:a16="http://schemas.microsoft.com/office/drawing/2014/main" xmlns="" id="{55722DCE-1825-42C2-9F2D-62B176A1273C}"/>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8" name="Oval 387">
              <a:extLst>
                <a:ext uri="{FF2B5EF4-FFF2-40B4-BE49-F238E27FC236}">
                  <a16:creationId xmlns:a16="http://schemas.microsoft.com/office/drawing/2014/main" xmlns="" id="{D06086BD-2C48-47C7-84F5-B41CBAB1E617}"/>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9" name="Oval 388">
              <a:extLst>
                <a:ext uri="{FF2B5EF4-FFF2-40B4-BE49-F238E27FC236}">
                  <a16:creationId xmlns:a16="http://schemas.microsoft.com/office/drawing/2014/main" xmlns="" id="{2A2AB390-F74F-4E88-ADC4-90B2CD983DCB}"/>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0" name="Oval 389">
              <a:extLst>
                <a:ext uri="{FF2B5EF4-FFF2-40B4-BE49-F238E27FC236}">
                  <a16:creationId xmlns:a16="http://schemas.microsoft.com/office/drawing/2014/main" xmlns="" id="{A809EDDB-5567-4273-ACA5-69E7C1946763}"/>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1" name="Oval 390">
              <a:extLst>
                <a:ext uri="{FF2B5EF4-FFF2-40B4-BE49-F238E27FC236}">
                  <a16:creationId xmlns:a16="http://schemas.microsoft.com/office/drawing/2014/main" xmlns="" id="{35ADF61C-84B4-41BC-8B07-4A24FED95BB8}"/>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2" name="Oval 391">
              <a:extLst>
                <a:ext uri="{FF2B5EF4-FFF2-40B4-BE49-F238E27FC236}">
                  <a16:creationId xmlns:a16="http://schemas.microsoft.com/office/drawing/2014/main" xmlns="" id="{5B89D9ED-16B6-4E6D-8B6A-9C1042B2E903}"/>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3" name="Oval 392">
              <a:extLst>
                <a:ext uri="{FF2B5EF4-FFF2-40B4-BE49-F238E27FC236}">
                  <a16:creationId xmlns:a16="http://schemas.microsoft.com/office/drawing/2014/main" xmlns="" id="{7D61944F-1FDD-4202-AD7E-C5C8CD1805D3}"/>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4" name="Oval 393">
              <a:extLst>
                <a:ext uri="{FF2B5EF4-FFF2-40B4-BE49-F238E27FC236}">
                  <a16:creationId xmlns:a16="http://schemas.microsoft.com/office/drawing/2014/main" xmlns="" id="{C7A33E5A-4939-4199-BCF4-80A9BE9174D2}"/>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5" name="Oval 394">
              <a:extLst>
                <a:ext uri="{FF2B5EF4-FFF2-40B4-BE49-F238E27FC236}">
                  <a16:creationId xmlns:a16="http://schemas.microsoft.com/office/drawing/2014/main" xmlns="" id="{74795222-F457-466F-9A10-A6084E7B6837}"/>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6" name="Oval 395">
              <a:extLst>
                <a:ext uri="{FF2B5EF4-FFF2-40B4-BE49-F238E27FC236}">
                  <a16:creationId xmlns:a16="http://schemas.microsoft.com/office/drawing/2014/main" xmlns="" id="{F9A2B96A-F6D8-4075-AAA9-88B265AC2AF9}"/>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7" name="Oval 396">
              <a:extLst>
                <a:ext uri="{FF2B5EF4-FFF2-40B4-BE49-F238E27FC236}">
                  <a16:creationId xmlns:a16="http://schemas.microsoft.com/office/drawing/2014/main" xmlns="" id="{7C7DCFD7-B500-4312-BE0B-23717EFB54A1}"/>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8" name="Oval 397">
              <a:extLst>
                <a:ext uri="{FF2B5EF4-FFF2-40B4-BE49-F238E27FC236}">
                  <a16:creationId xmlns:a16="http://schemas.microsoft.com/office/drawing/2014/main" xmlns="" id="{6D5D7BF0-4A80-46A5-BF8E-F5A2916C550F}"/>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9" name="Oval 398">
              <a:extLst>
                <a:ext uri="{FF2B5EF4-FFF2-40B4-BE49-F238E27FC236}">
                  <a16:creationId xmlns:a16="http://schemas.microsoft.com/office/drawing/2014/main" xmlns="" id="{9B480DFE-46CC-46CE-961F-3EF7D44966C9}"/>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0" name="Oval 399">
              <a:extLst>
                <a:ext uri="{FF2B5EF4-FFF2-40B4-BE49-F238E27FC236}">
                  <a16:creationId xmlns:a16="http://schemas.microsoft.com/office/drawing/2014/main" xmlns="" id="{56DA2085-5721-44B5-B1FD-BF18FE6D9D77}"/>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1" name="Oval 400">
              <a:extLst>
                <a:ext uri="{FF2B5EF4-FFF2-40B4-BE49-F238E27FC236}">
                  <a16:creationId xmlns:a16="http://schemas.microsoft.com/office/drawing/2014/main" xmlns="" id="{C342566B-AA83-4E99-AC95-1EE57D907F60}"/>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2" name="Oval 401">
              <a:extLst>
                <a:ext uri="{FF2B5EF4-FFF2-40B4-BE49-F238E27FC236}">
                  <a16:creationId xmlns:a16="http://schemas.microsoft.com/office/drawing/2014/main" xmlns="" id="{A92D0310-D084-4788-96D3-8D72066B5E4C}"/>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3" name="Oval 402">
              <a:extLst>
                <a:ext uri="{FF2B5EF4-FFF2-40B4-BE49-F238E27FC236}">
                  <a16:creationId xmlns:a16="http://schemas.microsoft.com/office/drawing/2014/main" xmlns="" id="{1B02837C-0B68-44FF-B1FB-D764F277E00F}"/>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4" name="Oval 403">
              <a:extLst>
                <a:ext uri="{FF2B5EF4-FFF2-40B4-BE49-F238E27FC236}">
                  <a16:creationId xmlns:a16="http://schemas.microsoft.com/office/drawing/2014/main" xmlns="" id="{95E33259-87EA-4711-A137-B79B2D9B43E4}"/>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5" name="Oval 404">
              <a:extLst>
                <a:ext uri="{FF2B5EF4-FFF2-40B4-BE49-F238E27FC236}">
                  <a16:creationId xmlns:a16="http://schemas.microsoft.com/office/drawing/2014/main" xmlns="" id="{1373397B-D448-4100-AE11-C6479BDA0243}"/>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6" name="Oval 405">
              <a:extLst>
                <a:ext uri="{FF2B5EF4-FFF2-40B4-BE49-F238E27FC236}">
                  <a16:creationId xmlns:a16="http://schemas.microsoft.com/office/drawing/2014/main" xmlns="" id="{AD7BA9C8-A86B-46C6-8149-BB76F3642E1A}"/>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7" name="Oval 406">
              <a:extLst>
                <a:ext uri="{FF2B5EF4-FFF2-40B4-BE49-F238E27FC236}">
                  <a16:creationId xmlns:a16="http://schemas.microsoft.com/office/drawing/2014/main" xmlns="" id="{1FBF0EF1-DBB3-47ED-868A-DFA2CAC24DC1}"/>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8" name="Oval 407">
              <a:extLst>
                <a:ext uri="{FF2B5EF4-FFF2-40B4-BE49-F238E27FC236}">
                  <a16:creationId xmlns:a16="http://schemas.microsoft.com/office/drawing/2014/main" xmlns="" id="{19BBF6A8-6F84-4A7B-8A00-D58B0A44923F}"/>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9" name="Oval 408">
              <a:extLst>
                <a:ext uri="{FF2B5EF4-FFF2-40B4-BE49-F238E27FC236}">
                  <a16:creationId xmlns:a16="http://schemas.microsoft.com/office/drawing/2014/main" xmlns="" id="{563B952F-9FD6-460C-BD38-0EA501187DB3}"/>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0" name="Oval 409">
              <a:extLst>
                <a:ext uri="{FF2B5EF4-FFF2-40B4-BE49-F238E27FC236}">
                  <a16:creationId xmlns:a16="http://schemas.microsoft.com/office/drawing/2014/main" xmlns="" id="{F06CDF92-572A-47FD-BEF6-A64C3CEEC00C}"/>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1" name="Oval 410">
              <a:extLst>
                <a:ext uri="{FF2B5EF4-FFF2-40B4-BE49-F238E27FC236}">
                  <a16:creationId xmlns:a16="http://schemas.microsoft.com/office/drawing/2014/main" xmlns="" id="{AA8A0A2D-0AE8-4222-A751-CDCB5E1F9185}"/>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2" name="Oval 411">
              <a:extLst>
                <a:ext uri="{FF2B5EF4-FFF2-40B4-BE49-F238E27FC236}">
                  <a16:creationId xmlns:a16="http://schemas.microsoft.com/office/drawing/2014/main" xmlns="" id="{B9577EA9-4F3F-4D66-AA3D-ED86817445A0}"/>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3" name="Oval 412">
              <a:extLst>
                <a:ext uri="{FF2B5EF4-FFF2-40B4-BE49-F238E27FC236}">
                  <a16:creationId xmlns:a16="http://schemas.microsoft.com/office/drawing/2014/main" xmlns="" id="{97DD77EB-8B8F-48EF-858D-D7902122CA72}"/>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4" name="Oval 413">
              <a:extLst>
                <a:ext uri="{FF2B5EF4-FFF2-40B4-BE49-F238E27FC236}">
                  <a16:creationId xmlns:a16="http://schemas.microsoft.com/office/drawing/2014/main" xmlns="" id="{F960D3E7-E7CF-4118-AA07-8D436F7B3BF9}"/>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5" name="Oval 414">
              <a:extLst>
                <a:ext uri="{FF2B5EF4-FFF2-40B4-BE49-F238E27FC236}">
                  <a16:creationId xmlns:a16="http://schemas.microsoft.com/office/drawing/2014/main" xmlns="" id="{BF3E3CB4-3035-41BB-B387-FFBCCE4858B9}"/>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6" name="Oval 415">
              <a:extLst>
                <a:ext uri="{FF2B5EF4-FFF2-40B4-BE49-F238E27FC236}">
                  <a16:creationId xmlns:a16="http://schemas.microsoft.com/office/drawing/2014/main" xmlns="" id="{43E56BFB-9FE3-43C2-A9F4-A74E3791E9C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7" name="Oval 416">
              <a:extLst>
                <a:ext uri="{FF2B5EF4-FFF2-40B4-BE49-F238E27FC236}">
                  <a16:creationId xmlns:a16="http://schemas.microsoft.com/office/drawing/2014/main" xmlns="" id="{458EDC6A-552E-40B6-BE59-09CB4421BA21}"/>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8" name="Oval 417">
              <a:extLst>
                <a:ext uri="{FF2B5EF4-FFF2-40B4-BE49-F238E27FC236}">
                  <a16:creationId xmlns:a16="http://schemas.microsoft.com/office/drawing/2014/main" xmlns="" id="{51C611EC-FBB8-4A58-8CF0-F30A735692A3}"/>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9" name="Oval 418">
              <a:extLst>
                <a:ext uri="{FF2B5EF4-FFF2-40B4-BE49-F238E27FC236}">
                  <a16:creationId xmlns:a16="http://schemas.microsoft.com/office/drawing/2014/main" xmlns="" id="{A27726BC-A818-468A-9AA4-5349D4F0A5C2}"/>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0" name="Oval 419">
              <a:extLst>
                <a:ext uri="{FF2B5EF4-FFF2-40B4-BE49-F238E27FC236}">
                  <a16:creationId xmlns:a16="http://schemas.microsoft.com/office/drawing/2014/main" xmlns="" id="{26422255-D244-4B85-97EE-BA2AF86D14A3}"/>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1" name="Oval 420">
              <a:extLst>
                <a:ext uri="{FF2B5EF4-FFF2-40B4-BE49-F238E27FC236}">
                  <a16:creationId xmlns:a16="http://schemas.microsoft.com/office/drawing/2014/main" xmlns="" id="{07510555-1C58-4910-9671-27443CA09957}"/>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2" name="Oval 421">
              <a:extLst>
                <a:ext uri="{FF2B5EF4-FFF2-40B4-BE49-F238E27FC236}">
                  <a16:creationId xmlns:a16="http://schemas.microsoft.com/office/drawing/2014/main" xmlns="" id="{49107CF4-37E4-48D4-836C-B0C3745740B3}"/>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3" name="Oval 422">
              <a:extLst>
                <a:ext uri="{FF2B5EF4-FFF2-40B4-BE49-F238E27FC236}">
                  <a16:creationId xmlns:a16="http://schemas.microsoft.com/office/drawing/2014/main" xmlns="" id="{854FA49A-82D1-4B6D-B79A-EE406CFF40F4}"/>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4" name="Oval 423">
              <a:extLst>
                <a:ext uri="{FF2B5EF4-FFF2-40B4-BE49-F238E27FC236}">
                  <a16:creationId xmlns:a16="http://schemas.microsoft.com/office/drawing/2014/main" xmlns="" id="{3985BA37-A1AE-4AC1-869F-5FD8EAA8949C}"/>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5" name="Oval 424">
              <a:extLst>
                <a:ext uri="{FF2B5EF4-FFF2-40B4-BE49-F238E27FC236}">
                  <a16:creationId xmlns:a16="http://schemas.microsoft.com/office/drawing/2014/main" xmlns="" id="{0250F1FB-B200-473E-8E42-B14F523EEB23}"/>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6" name="Oval 425">
              <a:extLst>
                <a:ext uri="{FF2B5EF4-FFF2-40B4-BE49-F238E27FC236}">
                  <a16:creationId xmlns:a16="http://schemas.microsoft.com/office/drawing/2014/main" xmlns="" id="{E808343F-4187-4BE8-A7E0-FF1EF96B0A40}"/>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7" name="Oval 426">
              <a:extLst>
                <a:ext uri="{FF2B5EF4-FFF2-40B4-BE49-F238E27FC236}">
                  <a16:creationId xmlns:a16="http://schemas.microsoft.com/office/drawing/2014/main" xmlns="" id="{EB4B0362-87EE-40B3-A39F-12F14AB91D69}"/>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8" name="Oval 427">
              <a:extLst>
                <a:ext uri="{FF2B5EF4-FFF2-40B4-BE49-F238E27FC236}">
                  <a16:creationId xmlns:a16="http://schemas.microsoft.com/office/drawing/2014/main" xmlns="" id="{D02000C8-7329-4F1B-822A-7BB86D8DD976}"/>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9" name="Oval 428">
              <a:extLst>
                <a:ext uri="{FF2B5EF4-FFF2-40B4-BE49-F238E27FC236}">
                  <a16:creationId xmlns:a16="http://schemas.microsoft.com/office/drawing/2014/main" xmlns="" id="{D01E6C35-7520-4C59-AC29-DCBDD009F462}"/>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30" name="Oval 429">
              <a:extLst>
                <a:ext uri="{FF2B5EF4-FFF2-40B4-BE49-F238E27FC236}">
                  <a16:creationId xmlns:a16="http://schemas.microsoft.com/office/drawing/2014/main" xmlns="" id="{D1047FE8-418E-4597-BE8D-410D03902760}"/>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292" name="TextBox 134">
            <a:extLst>
              <a:ext uri="{FF2B5EF4-FFF2-40B4-BE49-F238E27FC236}">
                <a16:creationId xmlns:a16="http://schemas.microsoft.com/office/drawing/2014/main" xmlns="" id="{681CE40A-C76B-4B73-8F6B-37B3209EBE08}"/>
              </a:ext>
            </a:extLst>
          </p:cNvPr>
          <p:cNvSpPr txBox="1">
            <a:spLocks noChangeArrowheads="1"/>
          </p:cNvSpPr>
          <p:nvPr/>
        </p:nvSpPr>
        <p:spPr bwMode="auto">
          <a:xfrm>
            <a:off x="143669" y="5063671"/>
            <a:ext cx="27590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dirty="0">
                <a:latin typeface="+mn-lt"/>
                <a:cs typeface="Verdana" charset="0"/>
              </a:rPr>
              <a:t>Budapest Convention</a:t>
            </a:r>
          </a:p>
          <a:p>
            <a:r>
              <a:rPr lang="en-GB" sz="1400" b="1" dirty="0">
                <a:latin typeface="+mn-lt"/>
                <a:cs typeface="Verdana" charset="0"/>
              </a:rPr>
              <a:t>Ratified/acceded: </a:t>
            </a:r>
            <a:r>
              <a:rPr lang="en-GB" sz="2800" b="1" dirty="0">
                <a:solidFill>
                  <a:srgbClr val="FF0000"/>
                </a:solidFill>
                <a:latin typeface="+mn-lt"/>
                <a:cs typeface="Verdana" charset="0"/>
              </a:rPr>
              <a:t>65</a:t>
            </a:r>
          </a:p>
        </p:txBody>
      </p:sp>
      <p:sp>
        <p:nvSpPr>
          <p:cNvPr id="293" name="TextBox 135">
            <a:extLst>
              <a:ext uri="{FF2B5EF4-FFF2-40B4-BE49-F238E27FC236}">
                <a16:creationId xmlns:a16="http://schemas.microsoft.com/office/drawing/2014/main" xmlns="" id="{5A430D4F-C9EF-4E36-9F1C-92BCB8743F2A}"/>
              </a:ext>
            </a:extLst>
          </p:cNvPr>
          <p:cNvSpPr txBox="1">
            <a:spLocks noChangeArrowheads="1"/>
          </p:cNvSpPr>
          <p:nvPr/>
        </p:nvSpPr>
        <p:spPr bwMode="auto">
          <a:xfrm>
            <a:off x="143669" y="5781692"/>
            <a:ext cx="27590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dirty="0">
                <a:latin typeface="+mn-lt"/>
                <a:cs typeface="Verdana" charset="0"/>
              </a:rPr>
              <a:t>Signed: 3</a:t>
            </a:r>
          </a:p>
        </p:txBody>
      </p:sp>
      <p:sp>
        <p:nvSpPr>
          <p:cNvPr id="294" name="TextBox 136">
            <a:extLst>
              <a:ext uri="{FF2B5EF4-FFF2-40B4-BE49-F238E27FC236}">
                <a16:creationId xmlns:a16="http://schemas.microsoft.com/office/drawing/2014/main" xmlns="" id="{4B4CE852-EE79-4A59-96C9-517BBC6E3DB1}"/>
              </a:ext>
            </a:extLst>
          </p:cNvPr>
          <p:cNvSpPr txBox="1">
            <a:spLocks noChangeArrowheads="1"/>
          </p:cNvSpPr>
          <p:nvPr/>
        </p:nvSpPr>
        <p:spPr bwMode="auto">
          <a:xfrm>
            <a:off x="143669" y="6213938"/>
            <a:ext cx="2759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dirty="0">
                <a:latin typeface="+mn-lt"/>
                <a:cs typeface="Verdana" charset="0"/>
              </a:rPr>
              <a:t>Invited to accede:  9</a:t>
            </a:r>
          </a:p>
        </p:txBody>
      </p:sp>
      <p:sp>
        <p:nvSpPr>
          <p:cNvPr id="295" name="TextBox 137">
            <a:extLst>
              <a:ext uri="{FF2B5EF4-FFF2-40B4-BE49-F238E27FC236}">
                <a16:creationId xmlns:a16="http://schemas.microsoft.com/office/drawing/2014/main" xmlns="" id="{FD2E9D87-C0AA-4036-B4D2-6BCB4E04865C}"/>
              </a:ext>
            </a:extLst>
          </p:cNvPr>
          <p:cNvSpPr txBox="1">
            <a:spLocks noChangeArrowheads="1"/>
          </p:cNvSpPr>
          <p:nvPr/>
        </p:nvSpPr>
        <p:spPr bwMode="auto">
          <a:xfrm>
            <a:off x="3759994" y="5206546"/>
            <a:ext cx="49815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dirty="0">
                <a:latin typeface="+mn-lt"/>
                <a:cs typeface="Verdana" charset="0"/>
              </a:rPr>
              <a:t>Other States with laws/draft laws largely in line with Budapest Convention = 20</a:t>
            </a:r>
          </a:p>
        </p:txBody>
      </p:sp>
      <p:sp>
        <p:nvSpPr>
          <p:cNvPr id="296" name="Oval 295">
            <a:extLst>
              <a:ext uri="{FF2B5EF4-FFF2-40B4-BE49-F238E27FC236}">
                <a16:creationId xmlns:a16="http://schemas.microsoft.com/office/drawing/2014/main" xmlns="" id="{C677DEBE-4C73-40D0-88A1-139BEF4B9D9E}"/>
              </a:ext>
            </a:extLst>
          </p:cNvPr>
          <p:cNvSpPr/>
          <p:nvPr/>
        </p:nvSpPr>
        <p:spPr>
          <a:xfrm>
            <a:off x="2807494"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7" name="Oval 296">
            <a:extLst>
              <a:ext uri="{FF2B5EF4-FFF2-40B4-BE49-F238E27FC236}">
                <a16:creationId xmlns:a16="http://schemas.microsoft.com/office/drawing/2014/main" xmlns="" id="{03B34493-9D35-4638-AFCD-89C1F9CFE074}"/>
              </a:ext>
            </a:extLst>
          </p:cNvPr>
          <p:cNvSpPr/>
          <p:nvPr/>
        </p:nvSpPr>
        <p:spPr>
          <a:xfrm>
            <a:off x="2807494"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8" name="Oval 297">
            <a:extLst>
              <a:ext uri="{FF2B5EF4-FFF2-40B4-BE49-F238E27FC236}">
                <a16:creationId xmlns:a16="http://schemas.microsoft.com/office/drawing/2014/main" xmlns="" id="{3F39E183-6DBB-48D4-B3AF-081128854310}"/>
              </a:ext>
            </a:extLst>
          </p:cNvPr>
          <p:cNvSpPr/>
          <p:nvPr/>
        </p:nvSpPr>
        <p:spPr>
          <a:xfrm>
            <a:off x="2807494"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9" name="Oval 298">
            <a:extLst>
              <a:ext uri="{FF2B5EF4-FFF2-40B4-BE49-F238E27FC236}">
                <a16:creationId xmlns:a16="http://schemas.microsoft.com/office/drawing/2014/main" xmlns="" id="{D530B04E-5701-426D-B405-8C958800E83F}"/>
              </a:ext>
            </a:extLst>
          </p:cNvPr>
          <p:cNvSpPr/>
          <p:nvPr/>
        </p:nvSpPr>
        <p:spPr>
          <a:xfrm>
            <a:off x="8316119" y="5433003"/>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0" name="TextBox 142">
            <a:extLst>
              <a:ext uri="{FF2B5EF4-FFF2-40B4-BE49-F238E27FC236}">
                <a16:creationId xmlns:a16="http://schemas.microsoft.com/office/drawing/2014/main" xmlns="" id="{2EA2A8EF-D705-4AE8-ACA4-D00DFE6067DC}"/>
              </a:ext>
            </a:extLst>
          </p:cNvPr>
          <p:cNvSpPr txBox="1">
            <a:spLocks noChangeArrowheads="1"/>
          </p:cNvSpPr>
          <p:nvPr/>
        </p:nvSpPr>
        <p:spPr bwMode="auto">
          <a:xfrm>
            <a:off x="3770820" y="5801064"/>
            <a:ext cx="49815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dirty="0">
                <a:latin typeface="+mn-lt"/>
                <a:cs typeface="Verdana" charset="0"/>
              </a:rPr>
              <a:t>Further States drawing on Budapest Convention for legislation = 50+</a:t>
            </a:r>
          </a:p>
        </p:txBody>
      </p:sp>
      <p:sp>
        <p:nvSpPr>
          <p:cNvPr id="301" name="Oval 300">
            <a:extLst>
              <a:ext uri="{FF2B5EF4-FFF2-40B4-BE49-F238E27FC236}">
                <a16:creationId xmlns:a16="http://schemas.microsoft.com/office/drawing/2014/main" xmlns="" id="{243C1954-7E45-4734-B788-62B7FCC129DB}"/>
              </a:ext>
            </a:extLst>
          </p:cNvPr>
          <p:cNvSpPr/>
          <p:nvPr/>
        </p:nvSpPr>
        <p:spPr>
          <a:xfrm>
            <a:off x="8315684" y="6036806"/>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2" name="Oval 301">
            <a:extLst>
              <a:ext uri="{FF2B5EF4-FFF2-40B4-BE49-F238E27FC236}">
                <a16:creationId xmlns:a16="http://schemas.microsoft.com/office/drawing/2014/main" xmlns="" id="{9C88D6F5-6B56-4FAC-88E2-CC42461706B0}"/>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3" name="Oval 302">
            <a:extLst>
              <a:ext uri="{FF2B5EF4-FFF2-40B4-BE49-F238E27FC236}">
                <a16:creationId xmlns:a16="http://schemas.microsoft.com/office/drawing/2014/main" xmlns="" id="{8F95F77C-F19E-4539-A4A9-0EF5A4E01551}"/>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4" name="Oval 303">
            <a:extLst>
              <a:ext uri="{FF2B5EF4-FFF2-40B4-BE49-F238E27FC236}">
                <a16:creationId xmlns:a16="http://schemas.microsoft.com/office/drawing/2014/main" xmlns="" id="{21E26E25-EC9F-469B-A03B-6CBE42B418E3}"/>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5" name="Oval 304">
            <a:extLst>
              <a:ext uri="{FF2B5EF4-FFF2-40B4-BE49-F238E27FC236}">
                <a16:creationId xmlns:a16="http://schemas.microsoft.com/office/drawing/2014/main" xmlns="" id="{C2C3B03A-3470-4C74-B027-530B545F5033}"/>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6" name="Oval 305">
            <a:extLst>
              <a:ext uri="{FF2B5EF4-FFF2-40B4-BE49-F238E27FC236}">
                <a16:creationId xmlns:a16="http://schemas.microsoft.com/office/drawing/2014/main" xmlns="" id="{5C1A10A9-F616-49B0-A30D-09464C874C53}"/>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7" name="Oval 306">
            <a:extLst>
              <a:ext uri="{FF2B5EF4-FFF2-40B4-BE49-F238E27FC236}">
                <a16:creationId xmlns:a16="http://schemas.microsoft.com/office/drawing/2014/main" xmlns="" id="{DD34706C-902C-473A-BE48-50ED2AEBE8D7}"/>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8" name="Oval 307">
            <a:extLst>
              <a:ext uri="{FF2B5EF4-FFF2-40B4-BE49-F238E27FC236}">
                <a16:creationId xmlns:a16="http://schemas.microsoft.com/office/drawing/2014/main" xmlns="" id="{7753A1B2-275B-4C16-AD60-F0B73E36D3AE}"/>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9" name="Oval 308">
            <a:extLst>
              <a:ext uri="{FF2B5EF4-FFF2-40B4-BE49-F238E27FC236}">
                <a16:creationId xmlns:a16="http://schemas.microsoft.com/office/drawing/2014/main" xmlns="" id="{F640BBE8-5C10-41BA-A151-1ED5EC3688F4}"/>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0" name="Oval 309">
            <a:extLst>
              <a:ext uri="{FF2B5EF4-FFF2-40B4-BE49-F238E27FC236}">
                <a16:creationId xmlns:a16="http://schemas.microsoft.com/office/drawing/2014/main" xmlns="" id="{58C56CE0-C3EE-4C96-BAF2-638DCAA2929D}"/>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1" name="Oval 310">
            <a:extLst>
              <a:ext uri="{FF2B5EF4-FFF2-40B4-BE49-F238E27FC236}">
                <a16:creationId xmlns:a16="http://schemas.microsoft.com/office/drawing/2014/main" xmlns="" id="{FAD3662E-FE05-4C0B-B1EA-B649ECF91815}"/>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48" name="TextBox 282">
            <a:extLst>
              <a:ext uri="{FF2B5EF4-FFF2-40B4-BE49-F238E27FC236}">
                <a16:creationId xmlns:a16="http://schemas.microsoft.com/office/drawing/2014/main" xmlns="" id="{28D8B462-2EC8-403B-989D-CEFDA4724802}"/>
              </a:ext>
            </a:extLst>
          </p:cNvPr>
          <p:cNvSpPr txBox="1"/>
          <p:nvPr/>
        </p:nvSpPr>
        <p:spPr>
          <a:xfrm>
            <a:off x="291640" y="4233282"/>
            <a:ext cx="2328529"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4000" b="1" dirty="0">
                <a:solidFill>
                  <a:schemeClr val="accent1">
                    <a:lumMod val="50000"/>
                  </a:schemeClr>
                </a:solidFill>
                <a:latin typeface="Verdana" panose="020B0604030504040204" pitchFamily="34" charset="0"/>
                <a:ea typeface="Verdana" panose="020B0604030504040204" pitchFamily="34" charset="0"/>
              </a:rPr>
              <a:t>150+</a:t>
            </a:r>
          </a:p>
        </p:txBody>
      </p:sp>
    </p:spTree>
    <p:extLst>
      <p:ext uri="{BB962C8B-B14F-4D97-AF65-F5344CB8AC3E}">
        <p14:creationId xmlns:p14="http://schemas.microsoft.com/office/powerpoint/2010/main" val="37195165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68032" y="290598"/>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rPr>
              <a:t>Improvements to domestic legislations </a:t>
            </a:r>
          </a:p>
        </p:txBody>
      </p:sp>
      <p:graphicFrame>
        <p:nvGraphicFramePr>
          <p:cNvPr id="6" name="Chart 5">
            <a:extLst>
              <a:ext uri="{FF2B5EF4-FFF2-40B4-BE49-F238E27FC236}">
                <a16:creationId xmlns:a16="http://schemas.microsoft.com/office/drawing/2014/main" xmlns="" id="{7536ED66-B034-44E6-8F75-C7D926580617}"/>
              </a:ext>
            </a:extLst>
          </p:cNvPr>
          <p:cNvGraphicFramePr/>
          <p:nvPr>
            <p:extLst>
              <p:ext uri="{D42A27DB-BD31-4B8C-83A1-F6EECF244321}">
                <p14:modId xmlns:p14="http://schemas.microsoft.com/office/powerpoint/2010/main" val="4277903831"/>
              </p:ext>
            </p:extLst>
          </p:nvPr>
        </p:nvGraphicFramePr>
        <p:xfrm>
          <a:off x="0" y="1052513"/>
          <a:ext cx="9144000" cy="5502155"/>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a:extLst>
              <a:ext uri="{FF2B5EF4-FFF2-40B4-BE49-F238E27FC236}">
                <a16:creationId xmlns:a16="http://schemas.microsoft.com/office/drawing/2014/main" xmlns="" id="{55528148-1675-42D5-9D3B-08790F29F7BD}"/>
              </a:ext>
            </a:extLst>
          </p:cNvPr>
          <p:cNvSpPr txBox="1"/>
          <p:nvPr/>
        </p:nvSpPr>
        <p:spPr>
          <a:xfrm>
            <a:off x="5508104" y="3398322"/>
            <a:ext cx="4681330" cy="769441"/>
          </a:xfrm>
          <a:prstGeom prst="rect">
            <a:avLst/>
          </a:prstGeom>
          <a:noFill/>
        </p:spPr>
        <p:txBody>
          <a:bodyPr wrap="square">
            <a:spAutoFit/>
          </a:bodyPr>
          <a:lstStyle/>
          <a:p>
            <a:pPr algn="ctr" eaLnBrk="1" hangingPunct="1">
              <a:defRPr/>
            </a:pPr>
            <a:r>
              <a:rPr lang="en-US" sz="2200" dirty="0">
                <a:latin typeface="Verdana" panose="020B0604030504040204" pitchFamily="34" charset="0"/>
                <a:ea typeface="Verdana" panose="020B0604030504040204" pitchFamily="34" charset="0"/>
                <a:cs typeface="Verdana" panose="020B0604030504040204" pitchFamily="34" charset="0"/>
              </a:rPr>
              <a:t>As of 30 June </a:t>
            </a:r>
          </a:p>
          <a:p>
            <a:pPr algn="ctr" eaLnBrk="1" hangingPunct="1">
              <a:defRPr/>
            </a:pPr>
            <a:r>
              <a:rPr lang="en-US" sz="2200" dirty="0">
                <a:latin typeface="Verdana" panose="020B0604030504040204" pitchFamily="34" charset="0"/>
                <a:ea typeface="Verdana" panose="020B0604030504040204" pitchFamily="34" charset="0"/>
                <a:cs typeface="Verdana" panose="020B0604030504040204" pitchFamily="34" charset="0"/>
              </a:rPr>
              <a:t>2020</a:t>
            </a:r>
          </a:p>
        </p:txBody>
      </p:sp>
    </p:spTree>
    <p:extLst>
      <p:ext uri="{BB962C8B-B14F-4D97-AF65-F5344CB8AC3E}">
        <p14:creationId xmlns:p14="http://schemas.microsoft.com/office/powerpoint/2010/main" val="5519605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366838" y="216265"/>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rPr>
              <a:t>Improvements to domestic legislations </a:t>
            </a:r>
          </a:p>
        </p:txBody>
      </p:sp>
      <p:graphicFrame>
        <p:nvGraphicFramePr>
          <p:cNvPr id="4" name="Table 4">
            <a:extLst>
              <a:ext uri="{FF2B5EF4-FFF2-40B4-BE49-F238E27FC236}">
                <a16:creationId xmlns:a16="http://schemas.microsoft.com/office/drawing/2014/main" xmlns="" id="{2A77F352-8B54-4F2D-A7E1-90DF6262AF4F}"/>
              </a:ext>
            </a:extLst>
          </p:cNvPr>
          <p:cNvGraphicFramePr>
            <a:graphicFrameLocks noGrp="1"/>
          </p:cNvGraphicFramePr>
          <p:nvPr>
            <p:extLst>
              <p:ext uri="{D42A27DB-BD31-4B8C-83A1-F6EECF244321}">
                <p14:modId xmlns:p14="http://schemas.microsoft.com/office/powerpoint/2010/main" val="3655128097"/>
              </p:ext>
            </p:extLst>
          </p:nvPr>
        </p:nvGraphicFramePr>
        <p:xfrm>
          <a:off x="722308" y="1700808"/>
          <a:ext cx="7704856" cy="2174084"/>
        </p:xfrm>
        <a:graphic>
          <a:graphicData uri="http://schemas.openxmlformats.org/drawingml/2006/table">
            <a:tbl>
              <a:tblPr firstRow="1" bandRow="1">
                <a:tableStyleId>{5C22544A-7EE6-4342-B048-85BDC9FD1C3A}</a:tableStyleId>
              </a:tblPr>
              <a:tblGrid>
                <a:gridCol w="6192688">
                  <a:extLst>
                    <a:ext uri="{9D8B030D-6E8A-4147-A177-3AD203B41FA5}">
                      <a16:colId xmlns:a16="http://schemas.microsoft.com/office/drawing/2014/main" xmlns="" val="2029212424"/>
                    </a:ext>
                  </a:extLst>
                </a:gridCol>
                <a:gridCol w="1512168">
                  <a:extLst>
                    <a:ext uri="{9D8B030D-6E8A-4147-A177-3AD203B41FA5}">
                      <a16:colId xmlns:a16="http://schemas.microsoft.com/office/drawing/2014/main" xmlns="" val="953540140"/>
                    </a:ext>
                  </a:extLst>
                </a:gridCol>
              </a:tblGrid>
              <a:tr h="632832">
                <a:tc>
                  <a:txBody>
                    <a:bodyPr/>
                    <a:lstStyle/>
                    <a:p>
                      <a:pPr algn="ctr"/>
                      <a:r>
                        <a:rPr lang="en-US" dirty="0"/>
                        <a:t>Category</a:t>
                      </a:r>
                      <a:endParaRPr lang="aa-ET"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Number of States</a:t>
                      </a:r>
                      <a:endParaRPr lang="aa-ET" dirty="0"/>
                    </a:p>
                  </a:txBody>
                  <a:tcPr anchor="ctr"/>
                </a:tc>
                <a:extLst>
                  <a:ext uri="{0D108BD9-81ED-4DB2-BD59-A6C34878D82A}">
                    <a16:rowId xmlns:a16="http://schemas.microsoft.com/office/drawing/2014/main" xmlns="" val="4029965201"/>
                  </a:ext>
                </a:extLst>
              </a:tr>
              <a:tr h="893924">
                <a:tc>
                  <a:txBody>
                    <a:bodyPr/>
                    <a:lstStyle/>
                    <a:p>
                      <a:pPr algn="just"/>
                      <a:r>
                        <a:rPr lang="en-US" dirty="0"/>
                        <a:t>Adopted domestic provisions corresponding to </a:t>
                      </a:r>
                      <a:r>
                        <a:rPr lang="en-US" dirty="0" smtClean="0"/>
                        <a:t>the </a:t>
                      </a:r>
                      <a:r>
                        <a:rPr lang="en-US" b="1" dirty="0" smtClean="0">
                          <a:solidFill>
                            <a:srgbClr val="FF0000"/>
                          </a:solidFill>
                        </a:rPr>
                        <a:t>substantive </a:t>
                      </a:r>
                      <a:r>
                        <a:rPr lang="en-US" dirty="0"/>
                        <a:t>law provisions of </a:t>
                      </a:r>
                      <a:r>
                        <a:rPr lang="en-US" dirty="0" smtClean="0"/>
                        <a:t>the Budapest </a:t>
                      </a:r>
                      <a:r>
                        <a:rPr lang="en-US" dirty="0"/>
                        <a:t>Convention</a:t>
                      </a:r>
                      <a:endParaRPr lang="aa-ET" dirty="0"/>
                    </a:p>
                  </a:txBody>
                  <a:tcPr anchor="ctr"/>
                </a:tc>
                <a:tc>
                  <a:txBody>
                    <a:bodyPr/>
                    <a:lstStyle/>
                    <a:p>
                      <a:pPr algn="ctr"/>
                      <a:r>
                        <a:rPr lang="en-US" dirty="0"/>
                        <a:t>106</a:t>
                      </a:r>
                      <a:endParaRPr lang="aa-ET" dirty="0"/>
                    </a:p>
                  </a:txBody>
                  <a:tcPr anchor="ctr"/>
                </a:tc>
                <a:extLst>
                  <a:ext uri="{0D108BD9-81ED-4DB2-BD59-A6C34878D82A}">
                    <a16:rowId xmlns:a16="http://schemas.microsoft.com/office/drawing/2014/main" xmlns="" val="2281499254"/>
                  </a:ext>
                </a:extLst>
              </a:tr>
              <a:tr h="362536">
                <a:tc>
                  <a:txBody>
                    <a:bodyPr/>
                    <a:lstStyle/>
                    <a:p>
                      <a:r>
                        <a:rPr lang="en-US" dirty="0"/>
                        <a:t>Adopted domestic provisions corresponding to </a:t>
                      </a:r>
                      <a:r>
                        <a:rPr lang="en-US" dirty="0" smtClean="0"/>
                        <a:t>the </a:t>
                      </a:r>
                      <a:r>
                        <a:rPr lang="en-US" b="1" dirty="0" smtClean="0">
                          <a:solidFill>
                            <a:srgbClr val="FF0000"/>
                          </a:solidFill>
                        </a:rPr>
                        <a:t>procedural </a:t>
                      </a:r>
                      <a:r>
                        <a:rPr lang="en-US" dirty="0"/>
                        <a:t>law provisions of </a:t>
                      </a:r>
                      <a:r>
                        <a:rPr lang="en-US" dirty="0" smtClean="0"/>
                        <a:t>the Budapest </a:t>
                      </a:r>
                      <a:r>
                        <a:rPr lang="en-US" dirty="0"/>
                        <a:t>Convention</a:t>
                      </a:r>
                      <a:endParaRPr lang="aa-ET" dirty="0"/>
                    </a:p>
                  </a:txBody>
                  <a:tcPr anchor="ctr"/>
                </a:tc>
                <a:tc>
                  <a:txBody>
                    <a:bodyPr/>
                    <a:lstStyle/>
                    <a:p>
                      <a:pPr algn="ctr"/>
                      <a:r>
                        <a:rPr lang="en-US" dirty="0"/>
                        <a:t>82</a:t>
                      </a:r>
                      <a:endParaRPr lang="aa-ET" dirty="0"/>
                    </a:p>
                  </a:txBody>
                  <a:tcPr anchor="ctr"/>
                </a:tc>
                <a:extLst>
                  <a:ext uri="{0D108BD9-81ED-4DB2-BD59-A6C34878D82A}">
                    <a16:rowId xmlns:a16="http://schemas.microsoft.com/office/drawing/2014/main" xmlns="" val="1281541693"/>
                  </a:ext>
                </a:extLst>
              </a:tr>
            </a:tbl>
          </a:graphicData>
        </a:graphic>
      </p:graphicFrame>
      <p:sp>
        <p:nvSpPr>
          <p:cNvPr id="5" name="TextBox 4">
            <a:extLst>
              <a:ext uri="{FF2B5EF4-FFF2-40B4-BE49-F238E27FC236}">
                <a16:creationId xmlns:a16="http://schemas.microsoft.com/office/drawing/2014/main" xmlns="" id="{507B3B33-FF9B-48EF-89A4-C267E9FBC669}"/>
              </a:ext>
            </a:extLst>
          </p:cNvPr>
          <p:cNvSpPr txBox="1"/>
          <p:nvPr/>
        </p:nvSpPr>
        <p:spPr>
          <a:xfrm>
            <a:off x="5292729" y="5517232"/>
            <a:ext cx="4681330" cy="769441"/>
          </a:xfrm>
          <a:prstGeom prst="rect">
            <a:avLst/>
          </a:prstGeom>
          <a:noFill/>
        </p:spPr>
        <p:txBody>
          <a:bodyPr wrap="square">
            <a:spAutoFit/>
          </a:bodyPr>
          <a:lstStyle/>
          <a:p>
            <a:pPr algn="ctr" eaLnBrk="1" hangingPunct="1">
              <a:defRPr/>
            </a:pPr>
            <a:r>
              <a:rPr lang="en-US" sz="2200" dirty="0">
                <a:ea typeface="Verdana" panose="020B0604030504040204" pitchFamily="34" charset="0"/>
                <a:cs typeface="Verdana" panose="020B0604030504040204" pitchFamily="34" charset="0"/>
              </a:rPr>
              <a:t>As of 30 June </a:t>
            </a:r>
          </a:p>
          <a:p>
            <a:pPr algn="ctr" eaLnBrk="1" hangingPunct="1">
              <a:defRPr/>
            </a:pPr>
            <a:r>
              <a:rPr lang="en-US" sz="2200" dirty="0">
                <a:ea typeface="Verdana" panose="020B0604030504040204" pitchFamily="34" charset="0"/>
                <a:cs typeface="Verdana" panose="020B0604030504040204" pitchFamily="34" charset="0"/>
              </a:rPr>
              <a:t>2020</a:t>
            </a:r>
          </a:p>
        </p:txBody>
      </p:sp>
    </p:spTree>
    <p:extLst>
      <p:ext uri="{BB962C8B-B14F-4D97-AF65-F5344CB8AC3E}">
        <p14:creationId xmlns:p14="http://schemas.microsoft.com/office/powerpoint/2010/main" val="24591040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72381" y="221686"/>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rPr>
              <a:t>Domestic investigations </a:t>
            </a:r>
          </a:p>
        </p:txBody>
      </p:sp>
      <p:sp>
        <p:nvSpPr>
          <p:cNvPr id="11" name="Rectangle 2"/>
          <p:cNvSpPr>
            <a:spLocks noChangeArrowheads="1"/>
          </p:cNvSpPr>
          <p:nvPr/>
        </p:nvSpPr>
        <p:spPr bwMode="auto">
          <a:xfrm>
            <a:off x="467544" y="1513220"/>
            <a:ext cx="8352928"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en-US" sz="2600" dirty="0">
                <a:latin typeface="+mn-lt"/>
                <a:ea typeface="Verdana" panose="020B0604030504040204" pitchFamily="34" charset="0"/>
                <a:cs typeface="Verdana" panose="020B0604030504040204" pitchFamily="34" charset="0"/>
              </a:rPr>
              <a:t>There has been an enhancement in </a:t>
            </a:r>
            <a:r>
              <a:rPr lang="en-US" sz="2600" dirty="0" smtClean="0">
                <a:latin typeface="+mn-lt"/>
                <a:ea typeface="Verdana" panose="020B0604030504040204" pitchFamily="34" charset="0"/>
                <a:cs typeface="Verdana" panose="020B0604030504040204" pitchFamily="34" charset="0"/>
              </a:rPr>
              <a:t>the total </a:t>
            </a:r>
            <a:r>
              <a:rPr lang="en-US" sz="2600" dirty="0">
                <a:latin typeface="+mn-lt"/>
                <a:ea typeface="Verdana" panose="020B0604030504040204" pitchFamily="34" charset="0"/>
                <a:cs typeface="Verdana" panose="020B0604030504040204" pitchFamily="34" charset="0"/>
              </a:rPr>
              <a:t>number of investigations into cybercrimes being conducted by parties</a:t>
            </a:r>
          </a:p>
          <a:p>
            <a:pPr marL="571500" indent="-571500" algn="just" eaLnBrk="1" hangingPunct="1">
              <a:buFont typeface="Arial" panose="020B0604020202020204" pitchFamily="34" charset="0"/>
              <a:buChar char="•"/>
              <a:defRPr/>
            </a:pPr>
            <a:endParaRPr lang="en-US" sz="26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sz="2600" dirty="0">
                <a:latin typeface="+mn-lt"/>
                <a:ea typeface="Verdana" panose="020B0604030504040204" pitchFamily="34" charset="0"/>
                <a:cs typeface="Verdana" panose="020B0604030504040204" pitchFamily="34" charset="0"/>
              </a:rPr>
              <a:t>This is primarily due to:</a:t>
            </a:r>
          </a:p>
          <a:p>
            <a:pPr marL="1314450" lvl="1" indent="-571500" algn="just" eaLnBrk="1" hangingPunct="1">
              <a:buFont typeface="Wingdings" panose="05000000000000000000" pitchFamily="2" charset="2"/>
              <a:buChar char="Ø"/>
              <a:defRPr/>
            </a:pPr>
            <a:r>
              <a:rPr lang="en-US" sz="2600" dirty="0" smtClean="0">
                <a:latin typeface="+mn-lt"/>
                <a:ea typeface="Verdana" panose="020B0604030504040204" pitchFamily="34" charset="0"/>
                <a:cs typeface="Verdana" panose="020B0604030504040204" pitchFamily="34" charset="0"/>
              </a:rPr>
              <a:t>The improvement </a:t>
            </a:r>
            <a:r>
              <a:rPr lang="en-US" sz="2600" dirty="0">
                <a:latin typeface="+mn-lt"/>
                <a:ea typeface="Verdana" panose="020B0604030504040204" pitchFamily="34" charset="0"/>
                <a:cs typeface="Verdana" panose="020B0604030504040204" pitchFamily="34" charset="0"/>
              </a:rPr>
              <a:t>of domestic legislation </a:t>
            </a:r>
          </a:p>
          <a:p>
            <a:pPr marL="1314450" lvl="1" indent="-571500" algn="just" eaLnBrk="1" hangingPunct="1">
              <a:buFont typeface="Wingdings" panose="05000000000000000000" pitchFamily="2" charset="2"/>
              <a:buChar char="Ø"/>
              <a:defRPr/>
            </a:pPr>
            <a:r>
              <a:rPr lang="en-US" sz="2600" dirty="0" smtClean="0">
                <a:latin typeface="+mn-lt"/>
                <a:ea typeface="Verdana" panose="020B0604030504040204" pitchFamily="34" charset="0"/>
                <a:cs typeface="Verdana" panose="020B0604030504040204" pitchFamily="34" charset="0"/>
              </a:rPr>
              <a:t>The availability </a:t>
            </a:r>
            <a:r>
              <a:rPr lang="en-US" sz="2600" dirty="0">
                <a:latin typeface="+mn-lt"/>
                <a:ea typeface="Verdana" panose="020B0604030504040204" pitchFamily="34" charset="0"/>
                <a:cs typeface="Verdana" panose="020B0604030504040204" pitchFamily="34" charset="0"/>
              </a:rPr>
              <a:t>of a functional international cooperation mechanism</a:t>
            </a:r>
          </a:p>
          <a:p>
            <a:pPr marL="1314450" lvl="1" indent="-571500" algn="just" eaLnBrk="1" hangingPunct="1">
              <a:buFont typeface="Wingdings" panose="05000000000000000000" pitchFamily="2" charset="2"/>
              <a:buChar char="Ø"/>
              <a:defRPr/>
            </a:pPr>
            <a:r>
              <a:rPr lang="en-US" sz="2600" dirty="0">
                <a:latin typeface="+mn-lt"/>
                <a:ea typeface="Verdana" panose="020B0604030504040204" pitchFamily="34" charset="0"/>
                <a:cs typeface="Verdana" panose="020B0604030504040204" pitchFamily="34" charset="0"/>
              </a:rPr>
              <a:t>enhanced capacity</a:t>
            </a:r>
          </a:p>
        </p:txBody>
      </p:sp>
    </p:spTree>
    <p:extLst>
      <p:ext uri="{BB962C8B-B14F-4D97-AF65-F5344CB8AC3E}">
        <p14:creationId xmlns:p14="http://schemas.microsoft.com/office/powerpoint/2010/main" val="41212912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86320" y="-184666"/>
            <a:ext cx="7777162"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endParaRPr lang="en-GB" sz="3100" b="1" dirty="0" smtClean="0">
              <a:solidFill>
                <a:schemeClr val="bg1"/>
              </a:solidFill>
              <a:latin typeface="Verdana" panose="020B0604030504040204" pitchFamily="34" charset="0"/>
            </a:endParaRPr>
          </a:p>
          <a:p>
            <a:pPr algn="r">
              <a:spcBef>
                <a:spcPct val="0"/>
              </a:spcBef>
              <a:buFontTx/>
              <a:buNone/>
            </a:pPr>
            <a:r>
              <a:rPr lang="en-GB" sz="2700" dirty="0" smtClean="0">
                <a:solidFill>
                  <a:schemeClr val="bg1"/>
                </a:solidFill>
                <a:latin typeface="Verdana" panose="020B0604030504040204" pitchFamily="34" charset="0"/>
              </a:rPr>
              <a:t>International </a:t>
            </a:r>
            <a:r>
              <a:rPr lang="en-GB" sz="2700" dirty="0">
                <a:solidFill>
                  <a:schemeClr val="bg1"/>
                </a:solidFill>
                <a:latin typeface="Verdana" panose="020B0604030504040204" pitchFamily="34" charset="0"/>
              </a:rPr>
              <a:t>Cooperation </a:t>
            </a:r>
          </a:p>
        </p:txBody>
      </p:sp>
      <p:sp>
        <p:nvSpPr>
          <p:cNvPr id="11" name="Rectangle 2"/>
          <p:cNvSpPr>
            <a:spLocks noChangeArrowheads="1"/>
          </p:cNvSpPr>
          <p:nvPr/>
        </p:nvSpPr>
        <p:spPr bwMode="auto">
          <a:xfrm>
            <a:off x="395536" y="1247348"/>
            <a:ext cx="8352928" cy="4662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en-US" sz="2700" dirty="0">
                <a:latin typeface="+mn-lt"/>
                <a:ea typeface="Verdana" panose="020B0604030504040204" pitchFamily="34" charset="0"/>
                <a:cs typeface="Verdana" panose="020B0604030504040204" pitchFamily="34" charset="0"/>
              </a:rPr>
              <a:t>Binding international cooperation mechanism for cybercrime and any other crime where evidence is on a computer</a:t>
            </a:r>
          </a:p>
          <a:p>
            <a:pPr marL="571500" indent="-571500" algn="just" eaLnBrk="1" hangingPunct="1">
              <a:buFont typeface="Arial" panose="020B0604020202020204" pitchFamily="34" charset="0"/>
              <a:buChar char="•"/>
              <a:defRPr/>
            </a:pPr>
            <a:endParaRPr lang="en-US" sz="27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sz="2700" dirty="0">
                <a:latin typeface="+mn-lt"/>
                <a:ea typeface="Verdana" panose="020B0604030504040204" pitchFamily="34" charset="0"/>
                <a:cs typeface="Verdana" panose="020B0604030504040204" pitchFamily="34" charset="0"/>
              </a:rPr>
              <a:t>Access to large network of practitioners participating in the Cybercrime Convention Committee (T-CY) and in capacity building</a:t>
            </a:r>
          </a:p>
          <a:p>
            <a:pPr marL="571500" indent="-571500" algn="just" eaLnBrk="1" hangingPunct="1">
              <a:buFont typeface="Arial" panose="020B0604020202020204" pitchFamily="34" charset="0"/>
              <a:buChar char="•"/>
              <a:defRPr/>
            </a:pPr>
            <a:endParaRPr lang="en-US" sz="27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sz="2700" dirty="0">
                <a:latin typeface="+mn-lt"/>
                <a:ea typeface="Verdana" panose="020B0604030504040204" pitchFamily="34" charset="0"/>
                <a:cs typeface="Verdana" panose="020B0604030504040204" pitchFamily="34" charset="0"/>
              </a:rPr>
              <a:t>Promotion of reforms and strengthening of laws, procedures and mechanisms for international cooperation by T-CY and capacity building measures</a:t>
            </a:r>
          </a:p>
        </p:txBody>
      </p:sp>
    </p:spTree>
    <p:extLst>
      <p:ext uri="{BB962C8B-B14F-4D97-AF65-F5344CB8AC3E}">
        <p14:creationId xmlns:p14="http://schemas.microsoft.com/office/powerpoint/2010/main" val="190765749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292656"/>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rPr>
              <a:t>International </a:t>
            </a:r>
            <a:r>
              <a:rPr lang="en-GB" sz="2700" dirty="0" smtClean="0">
                <a:solidFill>
                  <a:schemeClr val="bg1"/>
                </a:solidFill>
                <a:latin typeface="Verdana" panose="020B0604030504040204" pitchFamily="34" charset="0"/>
              </a:rPr>
              <a:t>Cooperation: Impacts</a:t>
            </a:r>
            <a:endParaRPr lang="en-GB" sz="2700" dirty="0">
              <a:solidFill>
                <a:schemeClr val="bg1"/>
              </a:solidFill>
              <a:latin typeface="Verdana" panose="020B0604030504040204" pitchFamily="34" charset="0"/>
            </a:endParaRPr>
          </a:p>
        </p:txBody>
      </p:sp>
      <p:sp>
        <p:nvSpPr>
          <p:cNvPr id="11" name="Rectangle 2"/>
          <p:cNvSpPr>
            <a:spLocks noChangeArrowheads="1"/>
          </p:cNvSpPr>
          <p:nvPr/>
        </p:nvSpPr>
        <p:spPr bwMode="auto">
          <a:xfrm>
            <a:off x="467544" y="1513220"/>
            <a:ext cx="8352928"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en-US" sz="2600" dirty="0">
                <a:latin typeface="+mn-lt"/>
                <a:ea typeface="Verdana" panose="020B0604030504040204" pitchFamily="34" charset="0"/>
                <a:cs typeface="Verdana" panose="020B0604030504040204" pitchFamily="34" charset="0"/>
              </a:rPr>
              <a:t>Extensive use of 24/7 networks</a:t>
            </a:r>
          </a:p>
          <a:p>
            <a:pPr marL="571500" indent="-571500" algn="just" eaLnBrk="1" hangingPunct="1">
              <a:buFont typeface="Arial" panose="020B0604020202020204" pitchFamily="34" charset="0"/>
              <a:buChar char="•"/>
              <a:defRPr/>
            </a:pPr>
            <a:endParaRPr lang="en-US" sz="26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sz="2600" dirty="0">
                <a:latin typeface="+mn-lt"/>
                <a:ea typeface="Verdana" panose="020B0604030504040204" pitchFamily="34" charset="0"/>
                <a:cs typeface="Verdana" panose="020B0604030504040204" pitchFamily="34" charset="0"/>
              </a:rPr>
              <a:t>Improvements in cooperation with private sector through Budapest Convention membership – especially direct requests for subscriber information </a:t>
            </a:r>
          </a:p>
          <a:p>
            <a:pPr marL="571500" indent="-571500" algn="just" eaLnBrk="1" hangingPunct="1">
              <a:buFont typeface="Arial" panose="020B0604020202020204" pitchFamily="34" charset="0"/>
              <a:buChar char="•"/>
              <a:defRPr/>
            </a:pPr>
            <a:endParaRPr lang="en-US"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6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1545149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68032" y="256080"/>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ea typeface="Verdana" panose="020B0604030504040204" pitchFamily="34" charset="0"/>
              </a:rPr>
              <a:t>Capacity Building</a:t>
            </a:r>
          </a:p>
        </p:txBody>
      </p:sp>
      <p:sp>
        <p:nvSpPr>
          <p:cNvPr id="11" name="Rectangle 2"/>
          <p:cNvSpPr>
            <a:spLocks noChangeArrowheads="1"/>
          </p:cNvSpPr>
          <p:nvPr/>
        </p:nvSpPr>
        <p:spPr bwMode="auto">
          <a:xfrm>
            <a:off x="467544" y="1513220"/>
            <a:ext cx="8352928" cy="3524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en-US" sz="2500" dirty="0" smtClean="0">
                <a:latin typeface="+mn-lt"/>
                <a:ea typeface="Verdana" panose="020B0604030504040204" pitchFamily="34" charset="0"/>
                <a:cs typeface="Verdana" panose="020B0604030504040204" pitchFamily="34" charset="0"/>
              </a:rPr>
              <a:t>The Budapest </a:t>
            </a:r>
            <a:r>
              <a:rPr lang="en-US" sz="2500" dirty="0">
                <a:latin typeface="+mn-lt"/>
                <a:ea typeface="Verdana" panose="020B0604030504040204" pitchFamily="34" charset="0"/>
                <a:cs typeface="Verdana" panose="020B0604030504040204" pitchFamily="34" charset="0"/>
              </a:rPr>
              <a:t>Convention is more than a legal document </a:t>
            </a:r>
          </a:p>
          <a:p>
            <a:pPr marL="571500" indent="-571500" algn="just" eaLnBrk="1" hangingPunct="1">
              <a:buFont typeface="Arial" panose="020B0604020202020204" pitchFamily="34" charset="0"/>
              <a:buChar char="•"/>
              <a:defRPr/>
            </a:pPr>
            <a:endParaRPr lang="en-US" sz="25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sz="2400" dirty="0" smtClean="0">
                <a:latin typeface="+mn-lt"/>
                <a:ea typeface="Verdana" panose="020B0604030504040204" pitchFamily="34" charset="0"/>
                <a:cs typeface="Verdana" panose="020B0604030504040204" pitchFamily="34" charset="0"/>
              </a:rPr>
              <a:t>The Council </a:t>
            </a:r>
            <a:r>
              <a:rPr lang="en-US" sz="2400" dirty="0">
                <a:latin typeface="+mn-lt"/>
                <a:ea typeface="Verdana" panose="020B0604030504040204" pitchFamily="34" charset="0"/>
                <a:cs typeface="Verdana" panose="020B0604030504040204" pitchFamily="34" charset="0"/>
              </a:rPr>
              <a:t>of Europe </a:t>
            </a:r>
            <a:r>
              <a:rPr lang="en-US" sz="2400" dirty="0" smtClean="0">
                <a:latin typeface="+mn-lt"/>
                <a:ea typeface="Verdana" panose="020B0604030504040204" pitchFamily="34" charset="0"/>
                <a:cs typeface="Verdana" panose="020B0604030504040204" pitchFamily="34" charset="0"/>
              </a:rPr>
              <a:t>provides technical </a:t>
            </a:r>
            <a:r>
              <a:rPr lang="en-US" sz="2400" dirty="0">
                <a:latin typeface="+mn-lt"/>
                <a:ea typeface="Verdana" panose="020B0604030504040204" pitchFamily="34" charset="0"/>
                <a:cs typeface="Verdana" panose="020B0604030504040204" pitchFamily="34" charset="0"/>
              </a:rPr>
              <a:t>assistance on legislative improvements to many countries</a:t>
            </a:r>
          </a:p>
          <a:p>
            <a:pPr marL="571500" indent="-571500" algn="just" eaLnBrk="1" hangingPunct="1">
              <a:buFont typeface="Arial" panose="020B0604020202020204" pitchFamily="34" charset="0"/>
              <a:buChar char="•"/>
              <a:defRPr/>
            </a:pPr>
            <a:endParaRPr lang="en-US" sz="25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sz="2500" dirty="0" smtClean="0">
                <a:latin typeface="+mn-lt"/>
                <a:ea typeface="Verdana" panose="020B0604030504040204" pitchFamily="34" charset="0"/>
                <a:cs typeface="Verdana" panose="020B0604030504040204" pitchFamily="34" charset="0"/>
              </a:rPr>
              <a:t>The Cybercrime </a:t>
            </a:r>
            <a:r>
              <a:rPr lang="en-US" sz="2500" dirty="0" err="1" smtClean="0">
                <a:latin typeface="+mn-lt"/>
                <a:ea typeface="Verdana" panose="020B0604030504040204" pitchFamily="34" charset="0"/>
                <a:cs typeface="Verdana" panose="020B0604030504040204" pitchFamily="34" charset="0"/>
              </a:rPr>
              <a:t>Programme</a:t>
            </a:r>
            <a:r>
              <a:rPr lang="en-US" sz="2500" dirty="0" smtClean="0">
                <a:latin typeface="+mn-lt"/>
                <a:ea typeface="Verdana" panose="020B0604030504040204" pitchFamily="34" charset="0"/>
                <a:cs typeface="Verdana" panose="020B0604030504040204" pitchFamily="34" charset="0"/>
              </a:rPr>
              <a:t> </a:t>
            </a:r>
            <a:r>
              <a:rPr lang="en-US" sz="2500" dirty="0">
                <a:latin typeface="+mn-lt"/>
                <a:ea typeface="Verdana" panose="020B0604030504040204" pitchFamily="34" charset="0"/>
                <a:cs typeface="Verdana" panose="020B0604030504040204" pitchFamily="34" charset="0"/>
              </a:rPr>
              <a:t>Office (C-PROC) has supported 1000+ activities</a:t>
            </a:r>
          </a:p>
          <a:p>
            <a:pPr marL="571500" indent="-571500" algn="just" eaLnBrk="1" hangingPunct="1">
              <a:buFont typeface="Arial" panose="020B0604020202020204" pitchFamily="34" charset="0"/>
              <a:buChar char="•"/>
              <a:defRPr/>
            </a:pPr>
            <a:endParaRPr lang="en-US" sz="25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sz="2500" dirty="0">
                <a:latin typeface="+mn-lt"/>
                <a:ea typeface="Verdana" panose="020B0604030504040204" pitchFamily="34" charset="0"/>
                <a:cs typeface="Verdana" panose="020B0604030504040204" pitchFamily="34" charset="0"/>
              </a:rPr>
              <a:t>6 ongoing projects </a:t>
            </a:r>
          </a:p>
        </p:txBody>
      </p:sp>
    </p:spTree>
    <p:extLst>
      <p:ext uri="{BB962C8B-B14F-4D97-AF65-F5344CB8AC3E}">
        <p14:creationId xmlns:p14="http://schemas.microsoft.com/office/powerpoint/2010/main" val="42194618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val="1181605077"/>
              </p:ext>
            </p:extLst>
          </p:nvPr>
        </p:nvGraphicFramePr>
        <p:xfrm>
          <a:off x="360696" y="1360421"/>
          <a:ext cx="7905464" cy="49154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686381" y="872616"/>
            <a:ext cx="1476253" cy="1476253"/>
          </a:xfrm>
          <a:prstGeom prst="rect">
            <a:avLst/>
          </a:prstGeom>
        </p:spPr>
      </p:pic>
      <p:sp>
        <p:nvSpPr>
          <p:cNvPr id="12" name="Rectangle 11"/>
          <p:cNvSpPr/>
          <p:nvPr/>
        </p:nvSpPr>
        <p:spPr>
          <a:xfrm>
            <a:off x="3141407" y="95343"/>
            <a:ext cx="5881049" cy="781752"/>
          </a:xfrm>
          <a:prstGeom prst="rect">
            <a:avLst/>
          </a:prstGeom>
        </p:spPr>
        <p:txBody>
          <a:bodyPr wrap="square">
            <a:spAutoFit/>
          </a:bodyPr>
          <a:lstStyle/>
          <a:p>
            <a:pPr algn="r">
              <a:lnSpc>
                <a:spcPct val="80000"/>
              </a:lnSpc>
            </a:pPr>
            <a:r>
              <a:rPr lang="en-GB" sz="2800" dirty="0">
                <a:solidFill>
                  <a:schemeClr val="bg1"/>
                </a:solidFill>
                <a:latin typeface="Verdana" panose="020B0604030504040204" pitchFamily="34" charset="0"/>
                <a:ea typeface="Verdana" panose="020B0604030504040204" pitchFamily="34" charset="0"/>
              </a:rPr>
              <a:t>International dimension </a:t>
            </a:r>
          </a:p>
          <a:p>
            <a:pPr algn="r">
              <a:lnSpc>
                <a:spcPct val="80000"/>
              </a:lnSpc>
            </a:pPr>
            <a:r>
              <a:rPr lang="en-GB" sz="2800" dirty="0">
                <a:solidFill>
                  <a:schemeClr val="bg1"/>
                </a:solidFill>
                <a:latin typeface="Verdana" panose="020B0604030504040204" pitchFamily="34" charset="0"/>
                <a:ea typeface="Verdana" panose="020B0604030504040204" pitchFamily="34" charset="0"/>
              </a:rPr>
              <a:t>of cybercrime</a:t>
            </a:r>
            <a:endParaRPr lang="en-GB" sz="2800"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7700522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3"/>
          <a:stretch>
            <a:fillRect/>
          </a:stretch>
        </p:blipFill>
        <p:spPr>
          <a:xfrm>
            <a:off x="7667747" y="915096"/>
            <a:ext cx="1476253" cy="1476253"/>
          </a:xfrm>
          <a:prstGeom prst="rect">
            <a:avLst/>
          </a:prstGeom>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val="2495749810"/>
              </p:ext>
            </p:extLst>
          </p:nvPr>
        </p:nvGraphicFramePr>
        <p:xfrm>
          <a:off x="360696" y="1360421"/>
          <a:ext cx="7905464" cy="49154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Rectangle 11"/>
          <p:cNvSpPr/>
          <p:nvPr/>
        </p:nvSpPr>
        <p:spPr>
          <a:xfrm>
            <a:off x="3141407" y="95343"/>
            <a:ext cx="5881049" cy="781752"/>
          </a:xfrm>
          <a:prstGeom prst="rect">
            <a:avLst/>
          </a:prstGeom>
        </p:spPr>
        <p:txBody>
          <a:bodyPr wrap="square">
            <a:spAutoFit/>
          </a:bodyPr>
          <a:lstStyle/>
          <a:p>
            <a:pPr algn="r">
              <a:lnSpc>
                <a:spcPct val="80000"/>
              </a:lnSpc>
            </a:pPr>
            <a:r>
              <a:rPr lang="en-GB" sz="2800" dirty="0">
                <a:solidFill>
                  <a:schemeClr val="bg1"/>
                </a:solidFill>
                <a:latin typeface="Verdana" panose="020B0604030504040204" pitchFamily="34" charset="0"/>
                <a:ea typeface="Verdana" panose="020B0604030504040204" pitchFamily="34" charset="0"/>
              </a:rPr>
              <a:t>International dimension </a:t>
            </a:r>
          </a:p>
          <a:p>
            <a:pPr algn="r">
              <a:lnSpc>
                <a:spcPct val="80000"/>
              </a:lnSpc>
            </a:pPr>
            <a:r>
              <a:rPr lang="en-GB" sz="2800" dirty="0">
                <a:solidFill>
                  <a:schemeClr val="bg1"/>
                </a:solidFill>
                <a:latin typeface="Verdana" panose="020B0604030504040204" pitchFamily="34" charset="0"/>
                <a:ea typeface="Verdana" panose="020B0604030504040204" pitchFamily="34" charset="0"/>
              </a:rPr>
              <a:t>of cybercrime</a:t>
            </a:r>
            <a:endParaRPr lang="en-GB" sz="2800"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6094752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2BA244C-489D-417D-B8AB-CB954192CB36}"/>
              </a:ext>
            </a:extLst>
          </p:cNvPr>
          <p:cNvSpPr>
            <a:spLocks noGrp="1"/>
          </p:cNvSpPr>
          <p:nvPr>
            <p:ph type="title"/>
          </p:nvPr>
        </p:nvSpPr>
        <p:spPr>
          <a:xfrm>
            <a:off x="649288" y="4406900"/>
            <a:ext cx="7955160" cy="1362075"/>
          </a:xfrm>
        </p:spPr>
        <p:txBody>
          <a:bodyPr/>
          <a:lstStyle/>
          <a:p>
            <a:r>
              <a:rPr lang="en-GB" dirty="0">
                <a:latin typeface="+mn-lt"/>
                <a:ea typeface="Verdana" panose="020B0604030504040204" pitchFamily="34" charset="0"/>
              </a:rPr>
              <a:t>MYTH-BUSTING </a:t>
            </a:r>
          </a:p>
        </p:txBody>
      </p:sp>
      <p:sp>
        <p:nvSpPr>
          <p:cNvPr id="3" name="Text Placeholder 2">
            <a:extLst>
              <a:ext uri="{FF2B5EF4-FFF2-40B4-BE49-F238E27FC236}">
                <a16:creationId xmlns:a16="http://schemas.microsoft.com/office/drawing/2014/main" xmlns="" id="{E380FE40-902C-48A0-8E4E-962AA387FB67}"/>
              </a:ext>
            </a:extLst>
          </p:cNvPr>
          <p:cNvSpPr>
            <a:spLocks noGrp="1"/>
          </p:cNvSpPr>
          <p:nvPr>
            <p:ph type="body" idx="1"/>
          </p:nvPr>
        </p:nvSpPr>
        <p:spPr/>
        <p:txBody>
          <a:bodyPr/>
          <a:lstStyle/>
          <a:p>
            <a:r>
              <a:rPr lang="en-GB" dirty="0">
                <a:latin typeface="+mn-lt"/>
                <a:ea typeface="Verdana" panose="020B0604030504040204" pitchFamily="34" charset="0"/>
              </a:rPr>
              <a:t>The Budapest Convention – An Overview </a:t>
            </a:r>
          </a:p>
        </p:txBody>
      </p:sp>
      <p:sp>
        <p:nvSpPr>
          <p:cNvPr id="9" name="TextBox 7">
            <a:extLst>
              <a:ext uri="{FF2B5EF4-FFF2-40B4-BE49-F238E27FC236}">
                <a16:creationId xmlns:a16="http://schemas.microsoft.com/office/drawing/2014/main" xmlns="" id="{7B9BC96D-6AC8-4249-9F3D-D92372DB1900}"/>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Section 4</a:t>
            </a:r>
          </a:p>
        </p:txBody>
      </p:sp>
    </p:spTree>
    <p:extLst>
      <p:ext uri="{BB962C8B-B14F-4D97-AF65-F5344CB8AC3E}">
        <p14:creationId xmlns:p14="http://schemas.microsoft.com/office/powerpoint/2010/main" val="18725458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3CE3C051-7F78-4EAF-8CA3-B9689E461A1C}"/>
              </a:ext>
            </a:extLst>
          </p:cNvPr>
          <p:cNvSpPr>
            <a:spLocks noGrp="1"/>
          </p:cNvSpPr>
          <p:nvPr>
            <p:ph idx="1"/>
          </p:nvPr>
        </p:nvSpPr>
        <p:spPr>
          <a:xfrm>
            <a:off x="620023" y="1480569"/>
            <a:ext cx="7886700" cy="4351338"/>
          </a:xfrm>
        </p:spPr>
        <p:txBody>
          <a:bodyPr>
            <a:normAutofit/>
          </a:bodyPr>
          <a:lstStyle/>
          <a:p>
            <a:pPr marL="0" indent="0" algn="just">
              <a:buNone/>
            </a:pPr>
            <a:r>
              <a:rPr lang="en-GB" b="1" dirty="0">
                <a:latin typeface="+mn-lt"/>
                <a:ea typeface="Verdana" panose="020B0604030504040204" pitchFamily="34" charset="0"/>
              </a:rPr>
              <a:t>By the end of the session, delegates will be able to</a:t>
            </a:r>
            <a:r>
              <a:rPr lang="en-GB" b="1" dirty="0" smtClean="0">
                <a:latin typeface="+mn-lt"/>
                <a:ea typeface="Verdana" panose="020B0604030504040204" pitchFamily="34" charset="0"/>
              </a:rPr>
              <a:t>:</a:t>
            </a:r>
          </a:p>
          <a:p>
            <a:pPr marL="0" indent="0" algn="just">
              <a:buNone/>
            </a:pPr>
            <a:endParaRPr lang="en-GB" dirty="0">
              <a:latin typeface="+mn-lt"/>
              <a:ea typeface="Verdana" panose="020B0604030504040204" pitchFamily="34" charset="0"/>
            </a:endParaRPr>
          </a:p>
          <a:p>
            <a:pPr algn="just">
              <a:buFont typeface="Wingdings" panose="05000000000000000000" pitchFamily="2" charset="2"/>
              <a:buChar char="Ø"/>
            </a:pPr>
            <a:r>
              <a:rPr lang="en-GB" dirty="0">
                <a:latin typeface="+mn-lt"/>
                <a:ea typeface="Verdana" panose="020B0604030504040204" pitchFamily="34" charset="0"/>
              </a:rPr>
              <a:t>Understand the scope of the Budapest Convention</a:t>
            </a:r>
          </a:p>
          <a:p>
            <a:pPr algn="just">
              <a:buFont typeface="Wingdings" panose="05000000000000000000" pitchFamily="2" charset="2"/>
              <a:buChar char="Ø"/>
            </a:pPr>
            <a:r>
              <a:rPr lang="en-GB" dirty="0">
                <a:latin typeface="+mn-lt"/>
                <a:ea typeface="Verdana" panose="020B0604030504040204" pitchFamily="34" charset="0"/>
              </a:rPr>
              <a:t>Learn how many members the Budapest Convention has </a:t>
            </a:r>
          </a:p>
          <a:p>
            <a:pPr algn="just">
              <a:buFont typeface="Wingdings" panose="05000000000000000000" pitchFamily="2" charset="2"/>
              <a:buChar char="Ø"/>
            </a:pPr>
            <a:r>
              <a:rPr lang="en-GB" dirty="0">
                <a:latin typeface="+mn-lt"/>
                <a:ea typeface="Verdana" panose="020B0604030504040204" pitchFamily="34" charset="0"/>
              </a:rPr>
              <a:t>Recognise the fundamentals of a cybercrime treaty </a:t>
            </a:r>
          </a:p>
          <a:p>
            <a:pPr algn="just">
              <a:buFont typeface="Wingdings" panose="05000000000000000000" pitchFamily="2" charset="2"/>
              <a:buChar char="Ø"/>
            </a:pPr>
            <a:r>
              <a:rPr lang="en-GB" dirty="0">
                <a:latin typeface="+mn-lt"/>
                <a:ea typeface="Verdana" panose="020B0604030504040204" pitchFamily="34" charset="0"/>
              </a:rPr>
              <a:t>Understand the benefits of the Budapest Convention and address common misconceptions about the Budapest Convention</a:t>
            </a:r>
          </a:p>
          <a:p>
            <a:endParaRPr lang="en-GB" dirty="0"/>
          </a:p>
        </p:txBody>
      </p:sp>
      <p:sp>
        <p:nvSpPr>
          <p:cNvPr id="3" name="Slide Number Placeholder 2">
            <a:extLst>
              <a:ext uri="{FF2B5EF4-FFF2-40B4-BE49-F238E27FC236}">
                <a16:creationId xmlns:a16="http://schemas.microsoft.com/office/drawing/2014/main" xmlns="" id="{326DEE90-BBA0-4583-ACBF-ECFB113664A1}"/>
              </a:ext>
            </a:extLst>
          </p:cNvPr>
          <p:cNvSpPr>
            <a:spLocks noGrp="1"/>
          </p:cNvSpPr>
          <p:nvPr>
            <p:ph type="sldNum" sz="quarter" idx="10"/>
          </p:nvPr>
        </p:nvSpPr>
        <p:spPr/>
        <p:txBody>
          <a:bodyPr/>
          <a:lstStyle/>
          <a:p>
            <a:fld id="{49C04F3A-82BD-4011-AADB-1F79FD7DF4BC}" type="slidenum">
              <a:rPr lang="en-GB" smtClean="0"/>
              <a:pPr/>
              <a:t>4</a:t>
            </a:fld>
            <a:endParaRPr lang="en-GB" dirty="0"/>
          </a:p>
        </p:txBody>
      </p:sp>
      <p:sp>
        <p:nvSpPr>
          <p:cNvPr id="4" name="Text Placeholder 3">
            <a:extLst>
              <a:ext uri="{FF2B5EF4-FFF2-40B4-BE49-F238E27FC236}">
                <a16:creationId xmlns:a16="http://schemas.microsoft.com/office/drawing/2014/main" xmlns="" id="{B9B1F5F5-B558-4D71-96FB-A9C9C54C9C78}"/>
              </a:ext>
            </a:extLst>
          </p:cNvPr>
          <p:cNvSpPr>
            <a:spLocks noGrp="1"/>
          </p:cNvSpPr>
          <p:nvPr>
            <p:ph type="body" sz="quarter" idx="11"/>
          </p:nvPr>
        </p:nvSpPr>
        <p:spPr/>
        <p:txBody>
          <a:bodyPr/>
          <a:lstStyle/>
          <a:p>
            <a:endParaRPr lang="en-GB" dirty="0" smtClean="0"/>
          </a:p>
          <a:p>
            <a:r>
              <a:rPr lang="en-GB" sz="2700" dirty="0" smtClean="0">
                <a:latin typeface="Verdana" panose="020B0604030504040204" pitchFamily="34" charset="0"/>
                <a:ea typeface="Verdana" panose="020B0604030504040204" pitchFamily="34" charset="0"/>
              </a:rPr>
              <a:t>Session objectives</a:t>
            </a:r>
            <a:endParaRPr lang="en-GB" sz="2700" dirty="0">
              <a:latin typeface="Verdana" panose="020B0604030504040204" pitchFamily="34" charset="0"/>
              <a:ea typeface="Verdana" panose="020B0604030504040204" pitchFamily="34" charset="0"/>
            </a:endParaRPr>
          </a:p>
          <a:p>
            <a:endParaRPr lang="en-GB" dirty="0"/>
          </a:p>
        </p:txBody>
      </p:sp>
    </p:spTree>
    <p:extLst>
      <p:ext uri="{BB962C8B-B14F-4D97-AF65-F5344CB8AC3E}">
        <p14:creationId xmlns:p14="http://schemas.microsoft.com/office/powerpoint/2010/main" val="142194555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xmlns="" id="{4D27D9AC-4ADB-45D9-AFA6-8E0CDEC5466B}"/>
              </a:ext>
            </a:extLst>
          </p:cNvPr>
          <p:cNvSpPr>
            <a:spLocks noChangeArrowheads="1"/>
          </p:cNvSpPr>
          <p:nvPr/>
        </p:nvSpPr>
        <p:spPr bwMode="auto">
          <a:xfrm>
            <a:off x="251520" y="1231904"/>
            <a:ext cx="864096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en-US" sz="4200" b="1" dirty="0">
                <a:solidFill>
                  <a:srgbClr val="FF0000"/>
                </a:solidFill>
                <a:latin typeface="+mn-lt"/>
                <a:ea typeface="Verdana" panose="020B0604030504040204" pitchFamily="34" charset="0"/>
                <a:cs typeface="Verdana" panose="020B0604030504040204" pitchFamily="34" charset="0"/>
              </a:rPr>
              <a:t>MYTH: </a:t>
            </a:r>
          </a:p>
          <a:p>
            <a:pPr algn="ctr" eaLnBrk="1" hangingPunct="1">
              <a:defRPr/>
            </a:pPr>
            <a:r>
              <a:rPr lang="en-US" sz="4200" dirty="0" smtClean="0">
                <a:latin typeface="+mn-lt"/>
                <a:ea typeface="Verdana" panose="020B0604030504040204" pitchFamily="34" charset="0"/>
                <a:cs typeface="Verdana" panose="020B0604030504040204" pitchFamily="34" charset="0"/>
              </a:rPr>
              <a:t>The Budapest </a:t>
            </a:r>
            <a:r>
              <a:rPr lang="en-US" sz="4200" dirty="0">
                <a:latin typeface="+mn-lt"/>
                <a:ea typeface="Verdana" panose="020B0604030504040204" pitchFamily="34" charset="0"/>
                <a:cs typeface="Verdana" panose="020B0604030504040204" pitchFamily="34" charset="0"/>
              </a:rPr>
              <a:t>Convention is</a:t>
            </a:r>
            <a:r>
              <a:rPr lang="en-US" sz="4200" b="1" dirty="0">
                <a:latin typeface="+mn-lt"/>
                <a:ea typeface="Verdana" panose="020B0604030504040204" pitchFamily="34" charset="0"/>
                <a:cs typeface="Verdana" panose="020B0604030504040204" pitchFamily="34" charset="0"/>
              </a:rPr>
              <a:t> </a:t>
            </a:r>
          </a:p>
          <a:p>
            <a:pPr algn="ctr" eaLnBrk="1" hangingPunct="1">
              <a:defRPr/>
            </a:pPr>
            <a:r>
              <a:rPr lang="en-US" sz="4200" b="1" dirty="0">
                <a:latin typeface="+mn-lt"/>
                <a:ea typeface="Verdana" panose="020B0604030504040204" pitchFamily="34" charset="0"/>
                <a:cs typeface="Verdana" panose="020B0604030504040204" pitchFamily="34" charset="0"/>
              </a:rPr>
              <a:t>Regional &amp; Eurocentric</a:t>
            </a:r>
            <a:endParaRPr lang="en-GB" sz="2800" b="1" dirty="0">
              <a:latin typeface="+mn-lt"/>
              <a:ea typeface="Verdana" panose="020B0604030504040204" pitchFamily="34" charset="0"/>
              <a:cs typeface="Verdana" panose="020B0604030504040204" pitchFamily="34" charset="0"/>
            </a:endParaRPr>
          </a:p>
        </p:txBody>
      </p:sp>
      <p:sp>
        <p:nvSpPr>
          <p:cNvPr id="13" name="TextBox 7">
            <a:extLst>
              <a:ext uri="{FF2B5EF4-FFF2-40B4-BE49-F238E27FC236}">
                <a16:creationId xmlns:a16="http://schemas.microsoft.com/office/drawing/2014/main" xmlns=""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Myth </a:t>
            </a:r>
          </a:p>
        </p:txBody>
      </p:sp>
      <p:pic>
        <p:nvPicPr>
          <p:cNvPr id="3" name="Picture 2" descr="Map&#10;&#10;Description automatically generated">
            <a:extLst>
              <a:ext uri="{FF2B5EF4-FFF2-40B4-BE49-F238E27FC236}">
                <a16:creationId xmlns:a16="http://schemas.microsoft.com/office/drawing/2014/main" xmlns="" id="{36851BCD-5857-4F9C-8149-10E185678E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7924" y="3442620"/>
            <a:ext cx="6778452" cy="2993353"/>
          </a:xfrm>
          <a:prstGeom prst="rect">
            <a:avLst/>
          </a:prstGeom>
        </p:spPr>
      </p:pic>
    </p:spTree>
    <p:extLst>
      <p:ext uri="{BB962C8B-B14F-4D97-AF65-F5344CB8AC3E}">
        <p14:creationId xmlns:p14="http://schemas.microsoft.com/office/powerpoint/2010/main" val="237958902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D3EFAA99-241D-4027-A641-49F4A9A9D679}"/>
              </a:ext>
            </a:extLst>
          </p:cNvPr>
          <p:cNvSpPr>
            <a:spLocks noGrp="1"/>
          </p:cNvSpPr>
          <p:nvPr>
            <p:ph type="sldNum" sz="quarter" idx="12"/>
          </p:nvPr>
        </p:nvSpPr>
        <p:spPr/>
        <p:txBody>
          <a:bodyPr/>
          <a:lstStyle/>
          <a:p>
            <a:pPr>
              <a:defRPr/>
            </a:pPr>
            <a:fld id="{660D1ACE-C798-4152-BAA2-F98E2F4CEDC5}" type="slidenum">
              <a:rPr lang="en-US" altLang="en-US" smtClean="0"/>
              <a:pPr>
                <a:defRPr/>
              </a:pPr>
              <a:t>41</a:t>
            </a:fld>
            <a:endParaRPr lang="en-US" altLang="en-US"/>
          </a:p>
        </p:txBody>
      </p:sp>
      <p:grpSp>
        <p:nvGrpSpPr>
          <p:cNvPr id="11" name="Group 10">
            <a:extLst>
              <a:ext uri="{FF2B5EF4-FFF2-40B4-BE49-F238E27FC236}">
                <a16:creationId xmlns:a16="http://schemas.microsoft.com/office/drawing/2014/main" xmlns="" id="{A0ECBCCE-6606-4C17-9177-C043EA0125C5}"/>
              </a:ext>
            </a:extLst>
          </p:cNvPr>
          <p:cNvGrpSpPr/>
          <p:nvPr/>
        </p:nvGrpSpPr>
        <p:grpSpPr>
          <a:xfrm>
            <a:off x="0" y="1640241"/>
            <a:ext cx="9144000" cy="4898671"/>
            <a:chOff x="0" y="1056409"/>
            <a:chExt cx="9154216" cy="5471390"/>
          </a:xfrm>
        </p:grpSpPr>
        <p:pic>
          <p:nvPicPr>
            <p:cNvPr id="1026" name="Picture 2" descr="Image result for antarctica on world map">
              <a:extLst>
                <a:ext uri="{FF2B5EF4-FFF2-40B4-BE49-F238E27FC236}">
                  <a16:creationId xmlns:a16="http://schemas.microsoft.com/office/drawing/2014/main" xmlns="" id="{135F21CB-2628-4F41-9293-80E3F532571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056409"/>
              <a:ext cx="9144000" cy="458628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xmlns="" id="{0B47180C-D0B2-42CD-A949-93803277EE1C}"/>
                </a:ext>
              </a:extLst>
            </p:cNvPr>
            <p:cNvPicPr>
              <a:picLocks noChangeAspect="1"/>
            </p:cNvPicPr>
            <p:nvPr/>
          </p:nvPicPr>
          <p:blipFill>
            <a:blip r:embed="rId4"/>
            <a:stretch>
              <a:fillRect/>
            </a:stretch>
          </p:blipFill>
          <p:spPr>
            <a:xfrm>
              <a:off x="4949777" y="5946779"/>
              <a:ext cx="561975" cy="409575"/>
            </a:xfrm>
            <a:prstGeom prst="rect">
              <a:avLst/>
            </a:prstGeom>
          </p:spPr>
        </p:pic>
        <p:pic>
          <p:nvPicPr>
            <p:cNvPr id="5" name="Picture 4">
              <a:extLst>
                <a:ext uri="{FF2B5EF4-FFF2-40B4-BE49-F238E27FC236}">
                  <a16:creationId xmlns:a16="http://schemas.microsoft.com/office/drawing/2014/main" xmlns="" id="{BD6052EA-0699-42CE-B654-8E3D562FB3A3}"/>
                </a:ext>
              </a:extLst>
            </p:cNvPr>
            <p:cNvPicPr>
              <a:picLocks noChangeAspect="1"/>
            </p:cNvPicPr>
            <p:nvPr/>
          </p:nvPicPr>
          <p:blipFill>
            <a:blip r:embed="rId5"/>
            <a:stretch>
              <a:fillRect/>
            </a:stretch>
          </p:blipFill>
          <p:spPr>
            <a:xfrm>
              <a:off x="363179" y="5927729"/>
              <a:ext cx="571500" cy="428625"/>
            </a:xfrm>
            <a:prstGeom prst="rect">
              <a:avLst/>
            </a:prstGeom>
          </p:spPr>
        </p:pic>
        <p:sp>
          <p:nvSpPr>
            <p:cNvPr id="7" name="TextBox 6">
              <a:extLst>
                <a:ext uri="{FF2B5EF4-FFF2-40B4-BE49-F238E27FC236}">
                  <a16:creationId xmlns:a16="http://schemas.microsoft.com/office/drawing/2014/main" xmlns="" id="{E2F12405-B2EE-44B7-AD97-D53CE32562AE}"/>
                </a:ext>
              </a:extLst>
            </p:cNvPr>
            <p:cNvSpPr txBox="1"/>
            <p:nvPr/>
          </p:nvSpPr>
          <p:spPr>
            <a:xfrm>
              <a:off x="918931" y="5881468"/>
              <a:ext cx="3510116" cy="646331"/>
            </a:xfrm>
            <a:prstGeom prst="rect">
              <a:avLst/>
            </a:prstGeom>
            <a:noFill/>
          </p:spPr>
          <p:txBody>
            <a:bodyPr wrap="square" rtlCol="0">
              <a:spAutoFit/>
            </a:bodyPr>
            <a:lstStyle/>
            <a:p>
              <a:r>
                <a:rPr lang="en-US" dirty="0"/>
                <a:t>Continent with parties to Budapest Convention</a:t>
              </a:r>
              <a:endParaRPr lang="en-GB" dirty="0"/>
            </a:p>
          </p:txBody>
        </p:sp>
        <p:sp>
          <p:nvSpPr>
            <p:cNvPr id="9" name="TextBox 8">
              <a:extLst>
                <a:ext uri="{FF2B5EF4-FFF2-40B4-BE49-F238E27FC236}">
                  <a16:creationId xmlns:a16="http://schemas.microsoft.com/office/drawing/2014/main" xmlns="" id="{1937C62A-68FB-46C0-AD89-47A4B6A0D141}"/>
                </a:ext>
              </a:extLst>
            </p:cNvPr>
            <p:cNvSpPr txBox="1"/>
            <p:nvPr/>
          </p:nvSpPr>
          <p:spPr>
            <a:xfrm>
              <a:off x="5644100" y="5876347"/>
              <a:ext cx="3510116" cy="646331"/>
            </a:xfrm>
            <a:prstGeom prst="rect">
              <a:avLst/>
            </a:prstGeom>
            <a:noFill/>
          </p:spPr>
          <p:txBody>
            <a:bodyPr wrap="square" rtlCol="0">
              <a:spAutoFit/>
            </a:bodyPr>
            <a:lstStyle/>
            <a:p>
              <a:r>
                <a:rPr lang="en-US" dirty="0"/>
                <a:t>Only continent with no parties to the Budapest Convention</a:t>
              </a:r>
              <a:endParaRPr lang="en-GB" dirty="0"/>
            </a:p>
          </p:txBody>
        </p:sp>
      </p:grpSp>
      <p:sp>
        <p:nvSpPr>
          <p:cNvPr id="10" name="TextBox 15">
            <a:extLst>
              <a:ext uri="{FF2B5EF4-FFF2-40B4-BE49-F238E27FC236}">
                <a16:creationId xmlns:a16="http://schemas.microsoft.com/office/drawing/2014/main" xmlns="" id="{32A64ED8-B574-405F-A140-A79EF694329F}"/>
              </a:ext>
            </a:extLst>
          </p:cNvPr>
          <p:cNvSpPr txBox="1">
            <a:spLocks noChangeArrowheads="1"/>
          </p:cNvSpPr>
          <p:nvPr/>
        </p:nvSpPr>
        <p:spPr bwMode="auto">
          <a:xfrm>
            <a:off x="1258888" y="179392"/>
            <a:ext cx="777716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rPr>
              <a:t>Global Convention </a:t>
            </a:r>
          </a:p>
          <a:p>
            <a:pPr algn="r">
              <a:spcBef>
                <a:spcPct val="0"/>
              </a:spcBef>
              <a:buFontTx/>
              <a:buNone/>
            </a:pPr>
            <a:endParaRPr lang="en-GB" sz="2700" dirty="0">
              <a:solidFill>
                <a:schemeClr val="bg1"/>
              </a:solidFill>
              <a:latin typeface="Verdana" panose="020B0604030504040204" pitchFamily="34" charset="0"/>
            </a:endParaRPr>
          </a:p>
        </p:txBody>
      </p:sp>
      <p:sp>
        <p:nvSpPr>
          <p:cNvPr id="3" name="Rectangle 4">
            <a:extLst>
              <a:ext uri="{FF2B5EF4-FFF2-40B4-BE49-F238E27FC236}">
                <a16:creationId xmlns:a16="http://schemas.microsoft.com/office/drawing/2014/main" xmlns="" id="{726A9327-6A23-4313-8BB1-613F77E46B66}"/>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8" name="Rectangle 4">
            <a:extLst>
              <a:ext uri="{FF2B5EF4-FFF2-40B4-BE49-F238E27FC236}">
                <a16:creationId xmlns:a16="http://schemas.microsoft.com/office/drawing/2014/main" xmlns="" id="{A89FEEF6-81F3-4D27-9487-3A311DA50A7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17" name="TextBox 16">
            <a:extLst>
              <a:ext uri="{FF2B5EF4-FFF2-40B4-BE49-F238E27FC236}">
                <a16:creationId xmlns:a16="http://schemas.microsoft.com/office/drawing/2014/main" xmlns="" id="{4F6BEF15-7AFA-4B6C-8368-C786214F4AC6}"/>
              </a:ext>
            </a:extLst>
          </p:cNvPr>
          <p:cNvSpPr txBox="1"/>
          <p:nvPr/>
        </p:nvSpPr>
        <p:spPr>
          <a:xfrm>
            <a:off x="2226232" y="1117021"/>
            <a:ext cx="4681330" cy="523220"/>
          </a:xfrm>
          <a:prstGeom prst="rect">
            <a:avLst/>
          </a:prstGeom>
          <a:noFill/>
        </p:spPr>
        <p:txBody>
          <a:bodyPr wrap="square">
            <a:spAutoFit/>
          </a:bodyPr>
          <a:lstStyle/>
          <a:p>
            <a:pPr algn="ctr" eaLnBrk="1" hangingPunct="1">
              <a:defRPr/>
            </a:pPr>
            <a:r>
              <a:rPr lang="en-US" sz="2800" b="1" dirty="0">
                <a:ea typeface="Verdana" panose="020B0604030504040204" pitchFamily="34" charset="0"/>
                <a:cs typeface="Verdana" panose="020B0604030504040204" pitchFamily="34" charset="0"/>
              </a:rPr>
              <a:t>THE </a:t>
            </a:r>
            <a:r>
              <a:rPr lang="en-US" sz="2800" b="1" dirty="0">
                <a:solidFill>
                  <a:srgbClr val="FF0000"/>
                </a:solidFill>
                <a:ea typeface="Verdana" panose="020B0604030504040204" pitchFamily="34" charset="0"/>
                <a:cs typeface="Verdana" panose="020B0604030504040204" pitchFamily="34" charset="0"/>
              </a:rPr>
              <a:t>REALITY </a:t>
            </a:r>
            <a:r>
              <a:rPr lang="en-US" sz="2800" b="1" dirty="0" smtClean="0">
                <a:ea typeface="Verdana" panose="020B0604030504040204" pitchFamily="34" charset="0"/>
                <a:cs typeface="Verdana" panose="020B0604030504040204" pitchFamily="34" charset="0"/>
              </a:rPr>
              <a:t>IS AS FOLLOWS:</a:t>
            </a:r>
            <a:endParaRPr lang="en-US" sz="2800" b="1" dirty="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6293417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xmlns="" id="{9030F96A-DDC6-4D4F-825A-0D5D01DAAC7B}"/>
              </a:ext>
            </a:extLst>
          </p:cNvPr>
          <p:cNvGrpSpPr/>
          <p:nvPr/>
        </p:nvGrpSpPr>
        <p:grpSpPr>
          <a:xfrm>
            <a:off x="-19595" y="1052513"/>
            <a:ext cx="9167063" cy="5829202"/>
            <a:chOff x="-19595" y="-23716"/>
            <a:chExt cx="9167063" cy="6905431"/>
          </a:xfrm>
        </p:grpSpPr>
        <p:pic>
          <p:nvPicPr>
            <p:cNvPr id="3" name="Picture 2" descr="Image result for antarctica on world map">
              <a:extLst>
                <a:ext uri="{FF2B5EF4-FFF2-40B4-BE49-F238E27FC236}">
                  <a16:creationId xmlns:a16="http://schemas.microsoft.com/office/drawing/2014/main" xmlns="" id="{08DC9669-B11A-4390-886F-7839B802365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6333"/>
            <a:stretch/>
          </p:blipFill>
          <p:spPr bwMode="auto">
            <a:xfrm>
              <a:off x="-19595" y="-23716"/>
              <a:ext cx="9167063" cy="6905431"/>
            </a:xfrm>
            <a:prstGeom prst="rect">
              <a:avLst/>
            </a:prstGeom>
            <a:noFill/>
            <a:extLst>
              <a:ext uri="{909E8E84-426E-40DD-AFC4-6F175D3DCCD1}">
                <a14:hiddenFill xmlns:a14="http://schemas.microsoft.com/office/drawing/2010/main">
                  <a:solidFill>
                    <a:srgbClr val="FFFFFF"/>
                  </a:solidFill>
                </a14:hiddenFill>
              </a:ext>
            </a:extLst>
          </p:spPr>
        </p:pic>
        <p:sp>
          <p:nvSpPr>
            <p:cNvPr id="10" name="Oval 9">
              <a:extLst>
                <a:ext uri="{FF2B5EF4-FFF2-40B4-BE49-F238E27FC236}">
                  <a16:creationId xmlns:a16="http://schemas.microsoft.com/office/drawing/2014/main" xmlns="" id="{06DC0CF4-3AFE-4C9F-BB33-391ED7E31669}"/>
                </a:ext>
              </a:extLst>
            </p:cNvPr>
            <p:cNvSpPr/>
            <p:nvPr/>
          </p:nvSpPr>
          <p:spPr bwMode="auto">
            <a:xfrm>
              <a:off x="4782465" y="2173260"/>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 name="Oval 10">
              <a:extLst>
                <a:ext uri="{FF2B5EF4-FFF2-40B4-BE49-F238E27FC236}">
                  <a16:creationId xmlns:a16="http://schemas.microsoft.com/office/drawing/2014/main" xmlns="" id="{717E9150-B89D-41C3-807E-8A7CBE3F53A9}"/>
                </a:ext>
              </a:extLst>
            </p:cNvPr>
            <p:cNvSpPr/>
            <p:nvPr/>
          </p:nvSpPr>
          <p:spPr bwMode="auto">
            <a:xfrm>
              <a:off x="4683367" y="2002495"/>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 name="Oval 11">
              <a:extLst>
                <a:ext uri="{FF2B5EF4-FFF2-40B4-BE49-F238E27FC236}">
                  <a16:creationId xmlns:a16="http://schemas.microsoft.com/office/drawing/2014/main" xmlns="" id="{D365DE9F-7EF4-423F-8F9C-513816C4DF02}"/>
                </a:ext>
              </a:extLst>
            </p:cNvPr>
            <p:cNvSpPr/>
            <p:nvPr/>
          </p:nvSpPr>
          <p:spPr bwMode="auto">
            <a:xfrm>
              <a:off x="4942665" y="1365484"/>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3" name="Oval 12">
              <a:extLst>
                <a:ext uri="{FF2B5EF4-FFF2-40B4-BE49-F238E27FC236}">
                  <a16:creationId xmlns:a16="http://schemas.microsoft.com/office/drawing/2014/main" xmlns="" id="{4EBC6F73-D1AB-4CE3-9EFA-37F8C3EE7F1C}"/>
                </a:ext>
              </a:extLst>
            </p:cNvPr>
            <p:cNvSpPr/>
            <p:nvPr/>
          </p:nvSpPr>
          <p:spPr bwMode="auto">
            <a:xfrm>
              <a:off x="4772492" y="1899647"/>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 name="Oval 13">
              <a:extLst>
                <a:ext uri="{FF2B5EF4-FFF2-40B4-BE49-F238E27FC236}">
                  <a16:creationId xmlns:a16="http://schemas.microsoft.com/office/drawing/2014/main" xmlns="" id="{246FFDE8-D231-4DA1-B7D4-4AD281E635E4}"/>
                </a:ext>
              </a:extLst>
            </p:cNvPr>
            <p:cNvSpPr/>
            <p:nvPr/>
          </p:nvSpPr>
          <p:spPr bwMode="auto">
            <a:xfrm>
              <a:off x="4922936" y="1468330"/>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5" name="Oval 14">
              <a:extLst>
                <a:ext uri="{FF2B5EF4-FFF2-40B4-BE49-F238E27FC236}">
                  <a16:creationId xmlns:a16="http://schemas.microsoft.com/office/drawing/2014/main" xmlns="" id="{64D5C4A4-56A1-41E5-BB9F-220C8658EC56}"/>
                </a:ext>
              </a:extLst>
            </p:cNvPr>
            <p:cNvSpPr/>
            <p:nvPr/>
          </p:nvSpPr>
          <p:spPr bwMode="auto">
            <a:xfrm>
              <a:off x="4910834" y="1964136"/>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6" name="Oval 15">
              <a:extLst>
                <a:ext uri="{FF2B5EF4-FFF2-40B4-BE49-F238E27FC236}">
                  <a16:creationId xmlns:a16="http://schemas.microsoft.com/office/drawing/2014/main" xmlns="" id="{2875BB6A-F296-40BF-9E01-877B89D30EB7}"/>
                </a:ext>
              </a:extLst>
            </p:cNvPr>
            <p:cNvSpPr/>
            <p:nvPr/>
          </p:nvSpPr>
          <p:spPr bwMode="auto">
            <a:xfrm>
              <a:off x="4638805" y="1964136"/>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7" name="Oval 16">
              <a:extLst>
                <a:ext uri="{FF2B5EF4-FFF2-40B4-BE49-F238E27FC236}">
                  <a16:creationId xmlns:a16="http://schemas.microsoft.com/office/drawing/2014/main" xmlns="" id="{4BAD5A95-9C9A-421A-B92C-3549BA7C77A0}"/>
                </a:ext>
              </a:extLst>
            </p:cNvPr>
            <p:cNvSpPr/>
            <p:nvPr/>
          </p:nvSpPr>
          <p:spPr bwMode="auto">
            <a:xfrm>
              <a:off x="4837346" y="2161310"/>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8" name="Oval 17">
              <a:extLst>
                <a:ext uri="{FF2B5EF4-FFF2-40B4-BE49-F238E27FC236}">
                  <a16:creationId xmlns:a16="http://schemas.microsoft.com/office/drawing/2014/main" xmlns="" id="{7B957BD8-5E34-400F-9D30-A7EE10C33DC1}"/>
                </a:ext>
              </a:extLst>
            </p:cNvPr>
            <p:cNvSpPr/>
            <p:nvPr/>
          </p:nvSpPr>
          <p:spPr bwMode="auto">
            <a:xfrm>
              <a:off x="4913743" y="2109886"/>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9" name="Oval 18">
              <a:extLst>
                <a:ext uri="{FF2B5EF4-FFF2-40B4-BE49-F238E27FC236}">
                  <a16:creationId xmlns:a16="http://schemas.microsoft.com/office/drawing/2014/main" xmlns="" id="{BF2742C2-A986-418F-A9C1-2DEFB8F17A9A}"/>
                </a:ext>
              </a:extLst>
            </p:cNvPr>
            <p:cNvSpPr/>
            <p:nvPr/>
          </p:nvSpPr>
          <p:spPr bwMode="auto">
            <a:xfrm>
              <a:off x="5127279" y="2457907"/>
              <a:ext cx="63660" cy="102847"/>
            </a:xfrm>
            <a:prstGeom prst="ellipse">
              <a:avLst/>
            </a:prstGeom>
            <a:solidFill>
              <a:srgbClr val="0000CC"/>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ysClr val="windowText" lastClr="000000"/>
                </a:solidFill>
              </a:endParaRPr>
            </a:p>
          </p:txBody>
        </p:sp>
        <p:sp>
          <p:nvSpPr>
            <p:cNvPr id="20" name="Oval 19">
              <a:extLst>
                <a:ext uri="{FF2B5EF4-FFF2-40B4-BE49-F238E27FC236}">
                  <a16:creationId xmlns:a16="http://schemas.microsoft.com/office/drawing/2014/main" xmlns="" id="{40B109B6-7E06-4F6E-81CB-0C2882E976F7}"/>
                </a:ext>
              </a:extLst>
            </p:cNvPr>
            <p:cNvSpPr/>
            <p:nvPr/>
          </p:nvSpPr>
          <p:spPr bwMode="auto">
            <a:xfrm>
              <a:off x="4500279" y="1485473"/>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1" name="Oval 20">
              <a:extLst>
                <a:ext uri="{FF2B5EF4-FFF2-40B4-BE49-F238E27FC236}">
                  <a16:creationId xmlns:a16="http://schemas.microsoft.com/office/drawing/2014/main" xmlns="" id="{C4AB0F4D-1132-43A1-AF8E-7369BA98AD82}"/>
                </a:ext>
              </a:extLst>
            </p:cNvPr>
            <p:cNvSpPr/>
            <p:nvPr/>
          </p:nvSpPr>
          <p:spPr bwMode="auto">
            <a:xfrm>
              <a:off x="5409014" y="2212733"/>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dirty="0">
                <a:latin typeface="Verdana"/>
                <a:cs typeface="Verdana"/>
              </a:endParaRPr>
            </a:p>
          </p:txBody>
        </p:sp>
        <p:sp>
          <p:nvSpPr>
            <p:cNvPr id="22" name="Oval 21">
              <a:extLst>
                <a:ext uri="{FF2B5EF4-FFF2-40B4-BE49-F238E27FC236}">
                  <a16:creationId xmlns:a16="http://schemas.microsoft.com/office/drawing/2014/main" xmlns="" id="{FAB9EA64-FE6F-47A3-9E63-1050418206BE}"/>
                </a:ext>
              </a:extLst>
            </p:cNvPr>
            <p:cNvSpPr/>
            <p:nvPr/>
          </p:nvSpPr>
          <p:spPr bwMode="auto">
            <a:xfrm>
              <a:off x="4338487" y="191271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3" name="Oval 22">
              <a:extLst>
                <a:ext uri="{FF2B5EF4-FFF2-40B4-BE49-F238E27FC236}">
                  <a16:creationId xmlns:a16="http://schemas.microsoft.com/office/drawing/2014/main" xmlns="" id="{760E6D6F-FC60-48EC-A22E-0393218717B9}"/>
                </a:ext>
              </a:extLst>
            </p:cNvPr>
            <p:cNvSpPr/>
            <p:nvPr/>
          </p:nvSpPr>
          <p:spPr bwMode="auto">
            <a:xfrm>
              <a:off x="4420625" y="1664349"/>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4" name="Oval 23">
              <a:extLst>
                <a:ext uri="{FF2B5EF4-FFF2-40B4-BE49-F238E27FC236}">
                  <a16:creationId xmlns:a16="http://schemas.microsoft.com/office/drawing/2014/main" xmlns="" id="{4B107AB2-CB02-4895-81EA-B90A8C85226D}"/>
                </a:ext>
              </a:extLst>
            </p:cNvPr>
            <p:cNvSpPr/>
            <p:nvPr/>
          </p:nvSpPr>
          <p:spPr bwMode="auto">
            <a:xfrm>
              <a:off x="4520008" y="1262636"/>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5" name="Oval 24">
              <a:extLst>
                <a:ext uri="{FF2B5EF4-FFF2-40B4-BE49-F238E27FC236}">
                  <a16:creationId xmlns:a16="http://schemas.microsoft.com/office/drawing/2014/main" xmlns="" id="{31F0D971-7875-412F-9EAD-194AB8D7154D}"/>
                </a:ext>
              </a:extLst>
            </p:cNvPr>
            <p:cNvSpPr/>
            <p:nvPr/>
          </p:nvSpPr>
          <p:spPr bwMode="auto">
            <a:xfrm>
              <a:off x="5077199" y="180986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6" name="Oval 25">
              <a:extLst>
                <a:ext uri="{FF2B5EF4-FFF2-40B4-BE49-F238E27FC236}">
                  <a16:creationId xmlns:a16="http://schemas.microsoft.com/office/drawing/2014/main" xmlns="" id="{28690180-1687-422F-AE79-369B709F6AC5}"/>
                </a:ext>
              </a:extLst>
            </p:cNvPr>
            <p:cNvSpPr/>
            <p:nvPr/>
          </p:nvSpPr>
          <p:spPr bwMode="auto">
            <a:xfrm>
              <a:off x="1702387" y="2212733"/>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7" name="Oval 26">
              <a:extLst>
                <a:ext uri="{FF2B5EF4-FFF2-40B4-BE49-F238E27FC236}">
                  <a16:creationId xmlns:a16="http://schemas.microsoft.com/office/drawing/2014/main" xmlns="" id="{04F306DD-F7C2-4E04-9D6D-B43FA0A27ECE}"/>
                </a:ext>
              </a:extLst>
            </p:cNvPr>
            <p:cNvSpPr/>
            <p:nvPr/>
          </p:nvSpPr>
          <p:spPr bwMode="auto">
            <a:xfrm>
              <a:off x="4974495" y="1151864"/>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8" name="Oval 27">
              <a:extLst>
                <a:ext uri="{FF2B5EF4-FFF2-40B4-BE49-F238E27FC236}">
                  <a16:creationId xmlns:a16="http://schemas.microsoft.com/office/drawing/2014/main" xmlns="" id="{E4F2D5EE-C44B-4431-84B4-545F8D61861A}"/>
                </a:ext>
              </a:extLst>
            </p:cNvPr>
            <p:cNvSpPr/>
            <p:nvPr/>
          </p:nvSpPr>
          <p:spPr bwMode="auto">
            <a:xfrm>
              <a:off x="3814059" y="109758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9" name="Oval 28">
              <a:extLst>
                <a:ext uri="{FF2B5EF4-FFF2-40B4-BE49-F238E27FC236}">
                  <a16:creationId xmlns:a16="http://schemas.microsoft.com/office/drawing/2014/main" xmlns="" id="{6B5B3D4C-FB9B-4E2B-9A0E-DFABD48BF048}"/>
                </a:ext>
              </a:extLst>
            </p:cNvPr>
            <p:cNvSpPr/>
            <p:nvPr/>
          </p:nvSpPr>
          <p:spPr bwMode="auto">
            <a:xfrm>
              <a:off x="4882628" y="1540511"/>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0" name="Oval 29">
              <a:extLst>
                <a:ext uri="{FF2B5EF4-FFF2-40B4-BE49-F238E27FC236}">
                  <a16:creationId xmlns:a16="http://schemas.microsoft.com/office/drawing/2014/main" xmlns="" id="{BA340C83-8FAC-4C4E-BB00-56CA2CE9F31E}"/>
                </a:ext>
              </a:extLst>
            </p:cNvPr>
            <p:cNvSpPr/>
            <p:nvPr/>
          </p:nvSpPr>
          <p:spPr bwMode="auto">
            <a:xfrm>
              <a:off x="4602448" y="210534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1" name="Oval 30">
              <a:extLst>
                <a:ext uri="{FF2B5EF4-FFF2-40B4-BE49-F238E27FC236}">
                  <a16:creationId xmlns:a16="http://schemas.microsoft.com/office/drawing/2014/main" xmlns="" id="{12955F30-2D45-406F-9EA7-CF3A309E7FF3}"/>
                </a:ext>
              </a:extLst>
            </p:cNvPr>
            <p:cNvSpPr/>
            <p:nvPr/>
          </p:nvSpPr>
          <p:spPr bwMode="auto">
            <a:xfrm>
              <a:off x="4772492" y="181115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2" name="Oval 31">
              <a:extLst>
                <a:ext uri="{FF2B5EF4-FFF2-40B4-BE49-F238E27FC236}">
                  <a16:creationId xmlns:a16="http://schemas.microsoft.com/office/drawing/2014/main" xmlns="" id="{D632C5D0-7D21-40EA-BFF1-F84D49EDA62F}"/>
                </a:ext>
              </a:extLst>
            </p:cNvPr>
            <p:cNvSpPr/>
            <p:nvPr/>
          </p:nvSpPr>
          <p:spPr bwMode="auto">
            <a:xfrm>
              <a:off x="4520008" y="1715773"/>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3" name="Oval 32">
              <a:extLst>
                <a:ext uri="{FF2B5EF4-FFF2-40B4-BE49-F238E27FC236}">
                  <a16:creationId xmlns:a16="http://schemas.microsoft.com/office/drawing/2014/main" xmlns="" id="{8878C58B-8D69-404F-9602-2A793D31CE10}"/>
                </a:ext>
              </a:extLst>
            </p:cNvPr>
            <p:cNvSpPr/>
            <p:nvPr/>
          </p:nvSpPr>
          <p:spPr bwMode="auto">
            <a:xfrm>
              <a:off x="4999959" y="1899647"/>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4" name="Oval 33">
              <a:extLst>
                <a:ext uri="{FF2B5EF4-FFF2-40B4-BE49-F238E27FC236}">
                  <a16:creationId xmlns:a16="http://schemas.microsoft.com/office/drawing/2014/main" xmlns="" id="{E8B5609B-46C3-40DE-A303-735B206C0829}"/>
                </a:ext>
              </a:extLst>
            </p:cNvPr>
            <p:cNvSpPr/>
            <p:nvPr/>
          </p:nvSpPr>
          <p:spPr bwMode="auto">
            <a:xfrm>
              <a:off x="4804321" y="202854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5" name="Oval 34">
              <a:extLst>
                <a:ext uri="{FF2B5EF4-FFF2-40B4-BE49-F238E27FC236}">
                  <a16:creationId xmlns:a16="http://schemas.microsoft.com/office/drawing/2014/main" xmlns="" id="{F866685F-FE11-45C9-BE1C-EDD96DA1AA4E}"/>
                </a:ext>
              </a:extLst>
            </p:cNvPr>
            <p:cNvSpPr/>
            <p:nvPr/>
          </p:nvSpPr>
          <p:spPr bwMode="auto">
            <a:xfrm>
              <a:off x="5490272" y="2224684"/>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6" name="Oval 35">
              <a:extLst>
                <a:ext uri="{FF2B5EF4-FFF2-40B4-BE49-F238E27FC236}">
                  <a16:creationId xmlns:a16="http://schemas.microsoft.com/office/drawing/2014/main" xmlns="" id="{2B539C91-04D2-4319-B225-9FD9C5A29913}"/>
                </a:ext>
              </a:extLst>
            </p:cNvPr>
            <p:cNvSpPr/>
            <p:nvPr/>
          </p:nvSpPr>
          <p:spPr bwMode="auto">
            <a:xfrm>
              <a:off x="4736342" y="211586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7" name="Oval 36">
              <a:extLst>
                <a:ext uri="{FF2B5EF4-FFF2-40B4-BE49-F238E27FC236}">
                  <a16:creationId xmlns:a16="http://schemas.microsoft.com/office/drawing/2014/main" xmlns="" id="{EA4EC791-D7EE-4DE0-A02E-B774843F6B3A}"/>
                </a:ext>
              </a:extLst>
            </p:cNvPr>
            <p:cNvSpPr/>
            <p:nvPr/>
          </p:nvSpPr>
          <p:spPr bwMode="auto">
            <a:xfrm>
              <a:off x="4076946" y="2224684"/>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8" name="Oval 37">
              <a:extLst>
                <a:ext uri="{FF2B5EF4-FFF2-40B4-BE49-F238E27FC236}">
                  <a16:creationId xmlns:a16="http://schemas.microsoft.com/office/drawing/2014/main" xmlns="" id="{469C5715-A649-4B50-9A5E-FFAFB6C20B28}"/>
                </a:ext>
              </a:extLst>
            </p:cNvPr>
            <p:cNvSpPr/>
            <p:nvPr/>
          </p:nvSpPr>
          <p:spPr bwMode="auto">
            <a:xfrm>
              <a:off x="4195487" y="2216508"/>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9" name="Oval 38">
              <a:extLst>
                <a:ext uri="{FF2B5EF4-FFF2-40B4-BE49-F238E27FC236}">
                  <a16:creationId xmlns:a16="http://schemas.microsoft.com/office/drawing/2014/main" xmlns="" id="{18F2E601-E3E6-4931-AC70-E9C6FA01717E}"/>
                </a:ext>
              </a:extLst>
            </p:cNvPr>
            <p:cNvSpPr/>
            <p:nvPr/>
          </p:nvSpPr>
          <p:spPr bwMode="auto">
            <a:xfrm>
              <a:off x="4484286" y="1912712"/>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dirty="0">
                <a:latin typeface="Verdana"/>
                <a:cs typeface="Verdana"/>
              </a:endParaRPr>
            </a:p>
          </p:txBody>
        </p:sp>
        <p:sp>
          <p:nvSpPr>
            <p:cNvPr id="40" name="Oval 39">
              <a:extLst>
                <a:ext uri="{FF2B5EF4-FFF2-40B4-BE49-F238E27FC236}">
                  <a16:creationId xmlns:a16="http://schemas.microsoft.com/office/drawing/2014/main" xmlns="" id="{84944DFF-F3F8-407D-BA19-2E71EEDB1010}"/>
                </a:ext>
              </a:extLst>
            </p:cNvPr>
            <p:cNvSpPr/>
            <p:nvPr/>
          </p:nvSpPr>
          <p:spPr bwMode="auto">
            <a:xfrm>
              <a:off x="4227317" y="1600715"/>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1" name="Oval 40">
              <a:extLst>
                <a:ext uri="{FF2B5EF4-FFF2-40B4-BE49-F238E27FC236}">
                  <a16:creationId xmlns:a16="http://schemas.microsoft.com/office/drawing/2014/main" xmlns="" id="{F5A833C8-907F-459B-AFDA-9C5A6E29EBD7}"/>
                </a:ext>
              </a:extLst>
            </p:cNvPr>
            <p:cNvSpPr/>
            <p:nvPr/>
          </p:nvSpPr>
          <p:spPr bwMode="auto">
            <a:xfrm>
              <a:off x="4645595" y="1868493"/>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2" name="Oval 41">
              <a:extLst>
                <a:ext uri="{FF2B5EF4-FFF2-40B4-BE49-F238E27FC236}">
                  <a16:creationId xmlns:a16="http://schemas.microsoft.com/office/drawing/2014/main" xmlns="" id="{410336FC-E889-45F3-86D7-AEC1260385DA}"/>
                </a:ext>
              </a:extLst>
            </p:cNvPr>
            <p:cNvSpPr/>
            <p:nvPr/>
          </p:nvSpPr>
          <p:spPr bwMode="auto">
            <a:xfrm>
              <a:off x="4388795" y="1747647"/>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dirty="0">
                <a:latin typeface="Verdana"/>
                <a:cs typeface="Verdana"/>
              </a:endParaRPr>
            </a:p>
          </p:txBody>
        </p:sp>
        <p:sp>
          <p:nvSpPr>
            <p:cNvPr id="43" name="Oval 42">
              <a:extLst>
                <a:ext uri="{FF2B5EF4-FFF2-40B4-BE49-F238E27FC236}">
                  <a16:creationId xmlns:a16="http://schemas.microsoft.com/office/drawing/2014/main" xmlns="" id="{3A0868F6-D9F2-476E-8F37-6BE5D362AD8C}"/>
                </a:ext>
              </a:extLst>
            </p:cNvPr>
            <p:cNvSpPr/>
            <p:nvPr/>
          </p:nvSpPr>
          <p:spPr bwMode="auto">
            <a:xfrm>
              <a:off x="5375989" y="2113661"/>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4" name="Oval 43">
              <a:extLst>
                <a:ext uri="{FF2B5EF4-FFF2-40B4-BE49-F238E27FC236}">
                  <a16:creationId xmlns:a16="http://schemas.microsoft.com/office/drawing/2014/main" xmlns="" id="{F2E9341D-5052-4857-A130-E51A6C606D86}"/>
                </a:ext>
              </a:extLst>
            </p:cNvPr>
            <p:cNvSpPr/>
            <p:nvPr/>
          </p:nvSpPr>
          <p:spPr bwMode="auto">
            <a:xfrm>
              <a:off x="4638805" y="2446810"/>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5" name="Oval 44">
              <a:extLst>
                <a:ext uri="{FF2B5EF4-FFF2-40B4-BE49-F238E27FC236}">
                  <a16:creationId xmlns:a16="http://schemas.microsoft.com/office/drawing/2014/main" xmlns="" id="{C4CB932F-4034-45FB-A29B-B0DE21E50825}"/>
                </a:ext>
              </a:extLst>
            </p:cNvPr>
            <p:cNvSpPr/>
            <p:nvPr/>
          </p:nvSpPr>
          <p:spPr bwMode="auto">
            <a:xfrm>
              <a:off x="7680474" y="5157722"/>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6" name="Oval 45">
              <a:extLst>
                <a:ext uri="{FF2B5EF4-FFF2-40B4-BE49-F238E27FC236}">
                  <a16:creationId xmlns:a16="http://schemas.microsoft.com/office/drawing/2014/main" xmlns="" id="{1CA3AF48-7E52-4B55-A4EC-D0D519E8C533}"/>
                </a:ext>
              </a:extLst>
            </p:cNvPr>
            <p:cNvSpPr/>
            <p:nvPr/>
          </p:nvSpPr>
          <p:spPr bwMode="auto">
            <a:xfrm>
              <a:off x="7811914" y="2355058"/>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7" name="Oval 46">
              <a:extLst>
                <a:ext uri="{FF2B5EF4-FFF2-40B4-BE49-F238E27FC236}">
                  <a16:creationId xmlns:a16="http://schemas.microsoft.com/office/drawing/2014/main" xmlns="" id="{5D0C46BE-E6E1-4AF8-AC15-7D11FF39E167}"/>
                </a:ext>
              </a:extLst>
            </p:cNvPr>
            <p:cNvSpPr/>
            <p:nvPr/>
          </p:nvSpPr>
          <p:spPr bwMode="auto">
            <a:xfrm>
              <a:off x="4666108" y="1767197"/>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8" name="Oval 47">
              <a:extLst>
                <a:ext uri="{FF2B5EF4-FFF2-40B4-BE49-F238E27FC236}">
                  <a16:creationId xmlns:a16="http://schemas.microsoft.com/office/drawing/2014/main" xmlns="" id="{E76DCBC6-C720-47D7-833F-E665B8DB7EBD}"/>
                </a:ext>
              </a:extLst>
            </p:cNvPr>
            <p:cNvSpPr/>
            <p:nvPr/>
          </p:nvSpPr>
          <p:spPr bwMode="auto">
            <a:xfrm>
              <a:off x="2594191" y="3215929"/>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9" name="Oval 48">
              <a:extLst>
                <a:ext uri="{FF2B5EF4-FFF2-40B4-BE49-F238E27FC236}">
                  <a16:creationId xmlns:a16="http://schemas.microsoft.com/office/drawing/2014/main" xmlns="" id="{450F72B9-1038-4E9E-8064-3D251309388E}"/>
                </a:ext>
              </a:extLst>
            </p:cNvPr>
            <p:cNvSpPr/>
            <p:nvPr/>
          </p:nvSpPr>
          <p:spPr bwMode="auto">
            <a:xfrm>
              <a:off x="5757394" y="4952027"/>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0" name="Oval 49">
              <a:extLst>
                <a:ext uri="{FF2B5EF4-FFF2-40B4-BE49-F238E27FC236}">
                  <a16:creationId xmlns:a16="http://schemas.microsoft.com/office/drawing/2014/main" xmlns="" id="{2E93CE86-7F92-4862-BEB6-63E43F020119}"/>
                </a:ext>
              </a:extLst>
            </p:cNvPr>
            <p:cNvSpPr/>
            <p:nvPr/>
          </p:nvSpPr>
          <p:spPr bwMode="auto">
            <a:xfrm>
              <a:off x="4449558" y="1796800"/>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1" name="Oval 50">
              <a:extLst>
                <a:ext uri="{FF2B5EF4-FFF2-40B4-BE49-F238E27FC236}">
                  <a16:creationId xmlns:a16="http://schemas.microsoft.com/office/drawing/2014/main" xmlns="" id="{5CEEF314-B8D7-4941-AABB-2B2D025C5A7A}"/>
                </a:ext>
              </a:extLst>
            </p:cNvPr>
            <p:cNvSpPr/>
            <p:nvPr/>
          </p:nvSpPr>
          <p:spPr bwMode="auto">
            <a:xfrm>
              <a:off x="5160700" y="2252213"/>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2" name="Oval 51">
              <a:extLst>
                <a:ext uri="{FF2B5EF4-FFF2-40B4-BE49-F238E27FC236}">
                  <a16:creationId xmlns:a16="http://schemas.microsoft.com/office/drawing/2014/main" xmlns="" id="{F26FE65F-2F64-4E45-B071-5ED63AD61232}"/>
                </a:ext>
              </a:extLst>
            </p:cNvPr>
            <p:cNvSpPr/>
            <p:nvPr/>
          </p:nvSpPr>
          <p:spPr bwMode="auto">
            <a:xfrm>
              <a:off x="2256345" y="3644701"/>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3" name="Oval 52">
              <a:extLst>
                <a:ext uri="{FF2B5EF4-FFF2-40B4-BE49-F238E27FC236}">
                  <a16:creationId xmlns:a16="http://schemas.microsoft.com/office/drawing/2014/main" xmlns="" id="{F0762A13-9C78-45BD-A2CE-0A7D0DF594BD}"/>
                </a:ext>
              </a:extLst>
            </p:cNvPr>
            <p:cNvSpPr/>
            <p:nvPr/>
          </p:nvSpPr>
          <p:spPr bwMode="auto">
            <a:xfrm>
              <a:off x="4752804" y="1662905"/>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4" name="Oval 53">
              <a:extLst>
                <a:ext uri="{FF2B5EF4-FFF2-40B4-BE49-F238E27FC236}">
                  <a16:creationId xmlns:a16="http://schemas.microsoft.com/office/drawing/2014/main" xmlns="" id="{B6C503BA-DB87-4240-AA5F-3DA47E694D85}"/>
                </a:ext>
              </a:extLst>
            </p:cNvPr>
            <p:cNvSpPr/>
            <p:nvPr/>
          </p:nvSpPr>
          <p:spPr bwMode="auto">
            <a:xfrm>
              <a:off x="1470903" y="1314060"/>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5" name="Oval 54">
              <a:extLst>
                <a:ext uri="{FF2B5EF4-FFF2-40B4-BE49-F238E27FC236}">
                  <a16:creationId xmlns:a16="http://schemas.microsoft.com/office/drawing/2014/main" xmlns="" id="{9D55458C-BDDA-4F26-80AF-EA6094AA09FB}"/>
                </a:ext>
              </a:extLst>
            </p:cNvPr>
            <p:cNvSpPr/>
            <p:nvPr/>
          </p:nvSpPr>
          <p:spPr bwMode="auto">
            <a:xfrm>
              <a:off x="6334101" y="3733575"/>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6" name="Oval 55">
              <a:extLst>
                <a:ext uri="{FF2B5EF4-FFF2-40B4-BE49-F238E27FC236}">
                  <a16:creationId xmlns:a16="http://schemas.microsoft.com/office/drawing/2014/main" xmlns="" id="{9104EBD6-241E-495C-A74F-B89BB26CFF27}"/>
                </a:ext>
              </a:extLst>
            </p:cNvPr>
            <p:cNvSpPr/>
            <p:nvPr/>
          </p:nvSpPr>
          <p:spPr bwMode="auto">
            <a:xfrm>
              <a:off x="4307484" y="2091921"/>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7" name="Oval 56">
              <a:extLst>
                <a:ext uri="{FF2B5EF4-FFF2-40B4-BE49-F238E27FC236}">
                  <a16:creationId xmlns:a16="http://schemas.microsoft.com/office/drawing/2014/main" xmlns="" id="{D16E3A3B-DFEE-4925-9D2C-1ECFB4B115DF}"/>
                </a:ext>
              </a:extLst>
            </p:cNvPr>
            <p:cNvSpPr/>
            <p:nvPr/>
          </p:nvSpPr>
          <p:spPr bwMode="auto">
            <a:xfrm>
              <a:off x="4575357" y="1883184"/>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8" name="Oval 57">
              <a:extLst>
                <a:ext uri="{FF2B5EF4-FFF2-40B4-BE49-F238E27FC236}">
                  <a16:creationId xmlns:a16="http://schemas.microsoft.com/office/drawing/2014/main" xmlns="" id="{30F1693E-DA18-444B-9EBF-15842C610A6A}"/>
                </a:ext>
              </a:extLst>
            </p:cNvPr>
            <p:cNvSpPr/>
            <p:nvPr/>
          </p:nvSpPr>
          <p:spPr bwMode="auto">
            <a:xfrm>
              <a:off x="4023628" y="2776035"/>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9" name="Oval 58">
              <a:extLst>
                <a:ext uri="{FF2B5EF4-FFF2-40B4-BE49-F238E27FC236}">
                  <a16:creationId xmlns:a16="http://schemas.microsoft.com/office/drawing/2014/main" xmlns="" id="{42B2F7EC-6C06-4977-A70C-32BAC40D61EA}"/>
                </a:ext>
              </a:extLst>
            </p:cNvPr>
            <p:cNvSpPr/>
            <p:nvPr/>
          </p:nvSpPr>
          <p:spPr bwMode="auto">
            <a:xfrm>
              <a:off x="4828589" y="2276108"/>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0" name="Oval 59">
              <a:extLst>
                <a:ext uri="{FF2B5EF4-FFF2-40B4-BE49-F238E27FC236}">
                  <a16:creationId xmlns:a16="http://schemas.microsoft.com/office/drawing/2014/main" xmlns="" id="{AB65CE54-D07A-4207-A3FB-050AF62AE847}"/>
                </a:ext>
              </a:extLst>
            </p:cNvPr>
            <p:cNvSpPr/>
            <p:nvPr/>
          </p:nvSpPr>
          <p:spPr bwMode="auto">
            <a:xfrm>
              <a:off x="4427376" y="207112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1" name="Oval 60">
              <a:extLst>
                <a:ext uri="{FF2B5EF4-FFF2-40B4-BE49-F238E27FC236}">
                  <a16:creationId xmlns:a16="http://schemas.microsoft.com/office/drawing/2014/main" xmlns="" id="{6D7B88E8-B359-4694-B996-AA7E1CEC7945}"/>
                </a:ext>
              </a:extLst>
            </p:cNvPr>
            <p:cNvSpPr/>
            <p:nvPr/>
          </p:nvSpPr>
          <p:spPr bwMode="auto">
            <a:xfrm>
              <a:off x="2520636" y="5150908"/>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2" name="Oval 61">
              <a:extLst>
                <a:ext uri="{FF2B5EF4-FFF2-40B4-BE49-F238E27FC236}">
                  <a16:creationId xmlns:a16="http://schemas.microsoft.com/office/drawing/2014/main" xmlns="" id="{45816F6C-9147-473E-B06E-4F49CE15C02A}"/>
                </a:ext>
              </a:extLst>
            </p:cNvPr>
            <p:cNvSpPr/>
            <p:nvPr/>
          </p:nvSpPr>
          <p:spPr bwMode="auto">
            <a:xfrm>
              <a:off x="2144993" y="3596553"/>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3" name="Oval 62">
              <a:extLst>
                <a:ext uri="{FF2B5EF4-FFF2-40B4-BE49-F238E27FC236}">
                  <a16:creationId xmlns:a16="http://schemas.microsoft.com/office/drawing/2014/main" xmlns="" id="{198F3CC6-514C-4B0D-933F-76A269E6B4DD}"/>
                </a:ext>
              </a:extLst>
            </p:cNvPr>
            <p:cNvSpPr/>
            <p:nvPr/>
          </p:nvSpPr>
          <p:spPr bwMode="auto">
            <a:xfrm>
              <a:off x="8950734" y="5099484"/>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4" name="Oval 63">
              <a:extLst>
                <a:ext uri="{FF2B5EF4-FFF2-40B4-BE49-F238E27FC236}">
                  <a16:creationId xmlns:a16="http://schemas.microsoft.com/office/drawing/2014/main" xmlns="" id="{B74B218A-5FCD-437D-B0EB-6D3293216630}"/>
                </a:ext>
              </a:extLst>
            </p:cNvPr>
            <p:cNvSpPr/>
            <p:nvPr/>
          </p:nvSpPr>
          <p:spPr bwMode="auto">
            <a:xfrm>
              <a:off x="2641590" y="5595498"/>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5" name="Oval 64">
              <a:extLst>
                <a:ext uri="{FF2B5EF4-FFF2-40B4-BE49-F238E27FC236}">
                  <a16:creationId xmlns:a16="http://schemas.microsoft.com/office/drawing/2014/main" xmlns="" id="{50EEF776-63BC-45E0-AFD6-F4A19C680FCF}"/>
                </a:ext>
              </a:extLst>
            </p:cNvPr>
            <p:cNvSpPr/>
            <p:nvPr/>
          </p:nvSpPr>
          <p:spPr bwMode="auto">
            <a:xfrm>
              <a:off x="3737296" y="332771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6" name="Oval 65">
              <a:extLst>
                <a:ext uri="{FF2B5EF4-FFF2-40B4-BE49-F238E27FC236}">
                  <a16:creationId xmlns:a16="http://schemas.microsoft.com/office/drawing/2014/main" xmlns="" id="{2CC0E5B2-40DD-45AE-8AA9-28B9C0272832}"/>
                </a:ext>
              </a:extLst>
            </p:cNvPr>
            <p:cNvSpPr/>
            <p:nvPr/>
          </p:nvSpPr>
          <p:spPr bwMode="auto">
            <a:xfrm>
              <a:off x="3890081" y="360197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7" name="Oval 66">
              <a:extLst>
                <a:ext uri="{FF2B5EF4-FFF2-40B4-BE49-F238E27FC236}">
                  <a16:creationId xmlns:a16="http://schemas.microsoft.com/office/drawing/2014/main" xmlns="" id="{72EC5986-B8EF-41E7-84FD-2D4E550BD160}"/>
                </a:ext>
              </a:extLst>
            </p:cNvPr>
            <p:cNvSpPr/>
            <p:nvPr/>
          </p:nvSpPr>
          <p:spPr bwMode="auto">
            <a:xfrm>
              <a:off x="2762544" y="5054875"/>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8" name="Arrow: Right 67">
              <a:extLst>
                <a:ext uri="{FF2B5EF4-FFF2-40B4-BE49-F238E27FC236}">
                  <a16:creationId xmlns:a16="http://schemas.microsoft.com/office/drawing/2014/main" xmlns="" id="{1928258C-94CA-46D7-ABCF-BDBE5B4B2AD9}"/>
                </a:ext>
              </a:extLst>
            </p:cNvPr>
            <p:cNvSpPr/>
            <p:nvPr/>
          </p:nvSpPr>
          <p:spPr>
            <a:xfrm rot="5400000">
              <a:off x="-523" y="2130808"/>
              <a:ext cx="1108357" cy="958423"/>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500" dirty="0">
                  <a:solidFill>
                    <a:sysClr val="windowText" lastClr="000000"/>
                  </a:solidFill>
                </a:rPr>
                <a:t>2001 - 2005</a:t>
              </a:r>
              <a:endParaRPr lang="en-GB" sz="1500" dirty="0">
                <a:solidFill>
                  <a:sysClr val="windowText" lastClr="000000"/>
                </a:solidFill>
              </a:endParaRPr>
            </a:p>
          </p:txBody>
        </p:sp>
        <p:sp>
          <p:nvSpPr>
            <p:cNvPr id="69" name="Oval 68">
              <a:extLst>
                <a:ext uri="{FF2B5EF4-FFF2-40B4-BE49-F238E27FC236}">
                  <a16:creationId xmlns:a16="http://schemas.microsoft.com/office/drawing/2014/main" xmlns="" id="{8A305F5C-5255-4BBA-9C66-3963C1B7A8B6}"/>
                </a:ext>
              </a:extLst>
            </p:cNvPr>
            <p:cNvSpPr/>
            <p:nvPr/>
          </p:nvSpPr>
          <p:spPr bwMode="auto">
            <a:xfrm>
              <a:off x="7450142" y="3591953"/>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0" name="Arrow: Right 69">
              <a:extLst>
                <a:ext uri="{FF2B5EF4-FFF2-40B4-BE49-F238E27FC236}">
                  <a16:creationId xmlns:a16="http://schemas.microsoft.com/office/drawing/2014/main" xmlns="" id="{03FD68C0-E355-4FD2-A5FB-FFFA26863AD3}"/>
                </a:ext>
              </a:extLst>
            </p:cNvPr>
            <p:cNvSpPr/>
            <p:nvPr/>
          </p:nvSpPr>
          <p:spPr>
            <a:xfrm rot="5400000">
              <a:off x="25645" y="4520586"/>
              <a:ext cx="1108357" cy="902963"/>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500" dirty="0">
                  <a:solidFill>
                    <a:sysClr val="windowText" lastClr="000000"/>
                  </a:solidFill>
                </a:rPr>
                <a:t>2011 – 2015 </a:t>
              </a:r>
              <a:endParaRPr lang="en-GB" sz="1500" dirty="0">
                <a:solidFill>
                  <a:sysClr val="windowText" lastClr="000000"/>
                </a:solidFill>
              </a:endParaRPr>
            </a:p>
          </p:txBody>
        </p:sp>
        <p:sp>
          <p:nvSpPr>
            <p:cNvPr id="71" name="Arrow: Right 70">
              <a:extLst>
                <a:ext uri="{FF2B5EF4-FFF2-40B4-BE49-F238E27FC236}">
                  <a16:creationId xmlns:a16="http://schemas.microsoft.com/office/drawing/2014/main" xmlns="" id="{764C6BBF-7A91-4F6A-A4D6-E12D4761CC54}"/>
                </a:ext>
              </a:extLst>
            </p:cNvPr>
            <p:cNvSpPr/>
            <p:nvPr/>
          </p:nvSpPr>
          <p:spPr>
            <a:xfrm rot="5400000">
              <a:off x="-4509" y="3352500"/>
              <a:ext cx="1108359" cy="902961"/>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500" dirty="0">
                  <a:solidFill>
                    <a:sysClr val="windowText" lastClr="000000"/>
                  </a:solidFill>
                </a:rPr>
                <a:t>2006 – 2010</a:t>
              </a:r>
              <a:endParaRPr lang="en-GB" sz="1500" dirty="0">
                <a:solidFill>
                  <a:sysClr val="windowText" lastClr="000000"/>
                </a:solidFill>
              </a:endParaRPr>
            </a:p>
          </p:txBody>
        </p:sp>
        <p:sp>
          <p:nvSpPr>
            <p:cNvPr id="72" name="Arrow: Right 71">
              <a:extLst>
                <a:ext uri="{FF2B5EF4-FFF2-40B4-BE49-F238E27FC236}">
                  <a16:creationId xmlns:a16="http://schemas.microsoft.com/office/drawing/2014/main" xmlns="" id="{257D1F93-A6B5-472B-A6BD-A837313809EE}"/>
                </a:ext>
              </a:extLst>
            </p:cNvPr>
            <p:cNvSpPr/>
            <p:nvPr/>
          </p:nvSpPr>
          <p:spPr>
            <a:xfrm rot="5400000">
              <a:off x="-16735" y="5731884"/>
              <a:ext cx="1108357" cy="899140"/>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500" dirty="0">
                  <a:solidFill>
                    <a:sysClr val="windowText" lastClr="000000"/>
                  </a:solidFill>
                </a:rPr>
                <a:t>2016 – 2020</a:t>
              </a:r>
              <a:endParaRPr lang="en-GB" sz="1500" dirty="0">
                <a:solidFill>
                  <a:sysClr val="windowText" lastClr="000000"/>
                </a:solidFill>
              </a:endParaRPr>
            </a:p>
          </p:txBody>
        </p:sp>
        <p:sp>
          <p:nvSpPr>
            <p:cNvPr id="73" name="Oval 72">
              <a:extLst>
                <a:ext uri="{FF2B5EF4-FFF2-40B4-BE49-F238E27FC236}">
                  <a16:creationId xmlns:a16="http://schemas.microsoft.com/office/drawing/2014/main" xmlns="" id="{294901A1-7408-45BC-82FC-968E06417E0C}"/>
                </a:ext>
              </a:extLst>
            </p:cNvPr>
            <p:cNvSpPr/>
            <p:nvPr/>
          </p:nvSpPr>
          <p:spPr bwMode="auto">
            <a:xfrm>
              <a:off x="4742989" y="201444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4" name="Oval 73">
              <a:extLst>
                <a:ext uri="{FF2B5EF4-FFF2-40B4-BE49-F238E27FC236}">
                  <a16:creationId xmlns:a16="http://schemas.microsoft.com/office/drawing/2014/main" xmlns="" id="{45A69DA2-3210-42AA-AA3A-6BCD7B986956}"/>
                </a:ext>
              </a:extLst>
            </p:cNvPr>
            <p:cNvSpPr/>
            <p:nvPr/>
          </p:nvSpPr>
          <p:spPr bwMode="auto">
            <a:xfrm>
              <a:off x="5165582" y="2528655"/>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5" name="Oval 74">
              <a:extLst>
                <a:ext uri="{FF2B5EF4-FFF2-40B4-BE49-F238E27FC236}">
                  <a16:creationId xmlns:a16="http://schemas.microsoft.com/office/drawing/2014/main" xmlns="" id="{154FE352-8DF2-4E85-B426-62E77B968B3C}"/>
                </a:ext>
              </a:extLst>
            </p:cNvPr>
            <p:cNvSpPr/>
            <p:nvPr/>
          </p:nvSpPr>
          <p:spPr bwMode="auto">
            <a:xfrm>
              <a:off x="4253746" y="3716352"/>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6" name="Oval 75">
              <a:extLst>
                <a:ext uri="{FF2B5EF4-FFF2-40B4-BE49-F238E27FC236}">
                  <a16:creationId xmlns:a16="http://schemas.microsoft.com/office/drawing/2014/main" xmlns="" id="{92F5866C-0B30-4AB7-9137-A1C894175BD9}"/>
                </a:ext>
              </a:extLst>
            </p:cNvPr>
            <p:cNvSpPr/>
            <p:nvPr/>
          </p:nvSpPr>
          <p:spPr bwMode="auto">
            <a:xfrm>
              <a:off x="4581267" y="1997839"/>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7" name="Oval 76">
              <a:extLst>
                <a:ext uri="{FF2B5EF4-FFF2-40B4-BE49-F238E27FC236}">
                  <a16:creationId xmlns:a16="http://schemas.microsoft.com/office/drawing/2014/main" xmlns="" id="{608EE7DC-86BC-4301-936E-8B917F5BD667}"/>
                </a:ext>
              </a:extLst>
            </p:cNvPr>
            <p:cNvSpPr/>
            <p:nvPr/>
          </p:nvSpPr>
          <p:spPr bwMode="auto">
            <a:xfrm>
              <a:off x="2339752" y="4437112"/>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8" name="Oval 77">
              <a:extLst>
                <a:ext uri="{FF2B5EF4-FFF2-40B4-BE49-F238E27FC236}">
                  <a16:creationId xmlns:a16="http://schemas.microsoft.com/office/drawing/2014/main" xmlns="" id="{51C19D58-E8AC-4B22-8F3E-FCDAC2FEEAAD}"/>
                </a:ext>
              </a:extLst>
            </p:cNvPr>
            <p:cNvSpPr/>
            <p:nvPr/>
          </p:nvSpPr>
          <p:spPr bwMode="auto">
            <a:xfrm>
              <a:off x="2424194" y="385524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grpSp>
      <p:sp>
        <p:nvSpPr>
          <p:cNvPr id="4" name="TextBox 15">
            <a:extLst>
              <a:ext uri="{FF2B5EF4-FFF2-40B4-BE49-F238E27FC236}">
                <a16:creationId xmlns:a16="http://schemas.microsoft.com/office/drawing/2014/main" xmlns="" id="{2ED47D1E-B4A2-41CE-BB4E-B6CE4051AF5D}"/>
              </a:ext>
            </a:extLst>
          </p:cNvPr>
          <p:cNvSpPr txBox="1">
            <a:spLocks noChangeArrowheads="1"/>
          </p:cNvSpPr>
          <p:nvPr/>
        </p:nvSpPr>
        <p:spPr bwMode="auto">
          <a:xfrm>
            <a:off x="1258888" y="179392"/>
            <a:ext cx="7777162"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None/>
            </a:pPr>
            <a:r>
              <a:rPr lang="en-GB" sz="2700" dirty="0">
                <a:solidFill>
                  <a:schemeClr val="bg1"/>
                </a:solidFill>
                <a:latin typeface="Verdana" panose="020B0604030504040204" pitchFamily="34" charset="0"/>
              </a:rPr>
              <a:t>Total accessions by time period</a:t>
            </a:r>
          </a:p>
          <a:p>
            <a:pPr algn="r">
              <a:spcBef>
                <a:spcPct val="0"/>
              </a:spcBef>
              <a:buFontTx/>
              <a:buNone/>
            </a:pPr>
            <a:endParaRPr lang="en-GB" sz="3100" b="1" dirty="0">
              <a:solidFill>
                <a:schemeClr val="bg1"/>
              </a:solidFill>
              <a:latin typeface="Verdana" panose="020B0604030504040204" pitchFamily="34" charset="0"/>
            </a:endParaRPr>
          </a:p>
        </p:txBody>
      </p:sp>
      <p:sp>
        <p:nvSpPr>
          <p:cNvPr id="5" name="Rectangle 4">
            <a:extLst>
              <a:ext uri="{FF2B5EF4-FFF2-40B4-BE49-F238E27FC236}">
                <a16:creationId xmlns:a16="http://schemas.microsoft.com/office/drawing/2014/main" xmlns="" id="{74CE0073-A6FE-4E04-B574-BBA1E9D47D04}"/>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7" name="Rectangle 4">
            <a:extLst>
              <a:ext uri="{FF2B5EF4-FFF2-40B4-BE49-F238E27FC236}">
                <a16:creationId xmlns:a16="http://schemas.microsoft.com/office/drawing/2014/main" xmlns="" id="{80D9A0A3-5506-4A5D-9D71-ABEC89F6558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Tree>
    <p:extLst>
      <p:ext uri="{BB962C8B-B14F-4D97-AF65-F5344CB8AC3E}">
        <p14:creationId xmlns:p14="http://schemas.microsoft.com/office/powerpoint/2010/main" val="246663925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ea typeface="Verdana" panose="020B0604030504040204" pitchFamily="34" charset="0"/>
              </a:rPr>
              <a:t>Reality </a:t>
            </a:r>
          </a:p>
        </p:txBody>
      </p:sp>
      <p:sp>
        <p:nvSpPr>
          <p:cNvPr id="11" name="Rectangle 2"/>
          <p:cNvSpPr>
            <a:spLocks noChangeArrowheads="1"/>
          </p:cNvSpPr>
          <p:nvPr/>
        </p:nvSpPr>
        <p:spPr bwMode="auto">
          <a:xfrm>
            <a:off x="588962" y="1205746"/>
            <a:ext cx="8352928" cy="4478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en-US" sz="2500" b="1" dirty="0">
                <a:latin typeface="+mn-lt"/>
                <a:ea typeface="Verdana" panose="020B0604030504040204" pitchFamily="34" charset="0"/>
                <a:cs typeface="Verdana" panose="020B0604030504040204" pitchFamily="34" charset="0"/>
              </a:rPr>
              <a:t>THE </a:t>
            </a:r>
            <a:r>
              <a:rPr lang="en-US" sz="3500" b="1" dirty="0">
                <a:solidFill>
                  <a:srgbClr val="FF0000"/>
                </a:solidFill>
                <a:latin typeface="+mn-lt"/>
                <a:ea typeface="Verdana" panose="020B0604030504040204" pitchFamily="34" charset="0"/>
                <a:cs typeface="Verdana" panose="020B0604030504040204" pitchFamily="34" charset="0"/>
              </a:rPr>
              <a:t>REALITY </a:t>
            </a:r>
            <a:r>
              <a:rPr lang="en-US" sz="2500" b="1" dirty="0" smtClean="0">
                <a:latin typeface="+mn-lt"/>
                <a:ea typeface="Verdana" panose="020B0604030504040204" pitchFamily="34" charset="0"/>
                <a:cs typeface="Verdana" panose="020B0604030504040204" pitchFamily="34" charset="0"/>
              </a:rPr>
              <a:t>IS AS FOLLOWS:</a:t>
            </a:r>
            <a:endParaRPr lang="en-US" sz="2500" b="1" dirty="0">
              <a:latin typeface="+mn-lt"/>
              <a:ea typeface="Verdana" panose="020B0604030504040204" pitchFamily="34" charset="0"/>
              <a:cs typeface="Verdana" panose="020B0604030504040204" pitchFamily="34" charset="0"/>
            </a:endParaRPr>
          </a:p>
          <a:p>
            <a:pPr algn="just" eaLnBrk="1" hangingPunct="1">
              <a:defRPr/>
            </a:pPr>
            <a:endParaRPr lang="en-US" sz="2500" dirty="0">
              <a:latin typeface="+mn-lt"/>
              <a:ea typeface="Verdana" panose="020B0604030504040204" pitchFamily="34" charset="0"/>
              <a:cs typeface="Verdana" panose="020B0604030504040204" pitchFamily="34" charset="0"/>
            </a:endParaRPr>
          </a:p>
          <a:p>
            <a:pPr marL="571500" indent="-571500" algn="just" eaLnBrk="1" hangingPunct="1">
              <a:buFont typeface="Wingdings" panose="05000000000000000000" pitchFamily="2" charset="2"/>
              <a:buChar char="Ø"/>
              <a:defRPr/>
            </a:pPr>
            <a:r>
              <a:rPr lang="en-US" sz="2500" dirty="0">
                <a:latin typeface="+mn-lt"/>
                <a:ea typeface="Verdana" panose="020B0604030504040204" pitchFamily="34" charset="0"/>
                <a:cs typeface="Verdana" panose="020B0604030504040204" pitchFamily="34" charset="0"/>
              </a:rPr>
              <a:t>BC is a global treaty as demonstrated by its membership </a:t>
            </a:r>
          </a:p>
          <a:p>
            <a:pPr marL="571500" indent="-571500" algn="just" eaLnBrk="1" hangingPunct="1">
              <a:buFont typeface="Wingdings" panose="05000000000000000000" pitchFamily="2" charset="2"/>
              <a:buChar char="Ø"/>
              <a:defRPr/>
            </a:pPr>
            <a:endParaRPr lang="en-US" sz="2500" dirty="0">
              <a:latin typeface="+mn-lt"/>
              <a:ea typeface="Verdana" panose="020B0604030504040204" pitchFamily="34" charset="0"/>
              <a:cs typeface="Verdana" panose="020B0604030504040204" pitchFamily="34" charset="0"/>
            </a:endParaRPr>
          </a:p>
          <a:p>
            <a:pPr marL="571500" indent="-571500" algn="just" eaLnBrk="1" hangingPunct="1">
              <a:buFont typeface="Wingdings" panose="05000000000000000000" pitchFamily="2" charset="2"/>
              <a:buChar char="Ø"/>
              <a:defRPr/>
            </a:pPr>
            <a:r>
              <a:rPr lang="en-US" sz="2500" dirty="0">
                <a:latin typeface="+mn-lt"/>
                <a:ea typeface="Verdana" panose="020B0604030504040204" pitchFamily="34" charset="0"/>
                <a:cs typeface="Verdana" panose="020B0604030504040204" pitchFamily="34" charset="0"/>
              </a:rPr>
              <a:t>Rate of worldwide accessions continue to accelerate </a:t>
            </a:r>
          </a:p>
          <a:p>
            <a:pPr marL="571500" indent="-571500" algn="just" eaLnBrk="1" hangingPunct="1">
              <a:buFont typeface="Wingdings" panose="05000000000000000000" pitchFamily="2" charset="2"/>
              <a:buChar char="Ø"/>
              <a:defRPr/>
            </a:pPr>
            <a:endParaRPr lang="en-US" sz="2500" dirty="0">
              <a:latin typeface="+mn-lt"/>
              <a:ea typeface="Verdana" panose="020B0604030504040204" pitchFamily="34" charset="0"/>
              <a:cs typeface="Verdana" panose="020B0604030504040204" pitchFamily="34" charset="0"/>
            </a:endParaRPr>
          </a:p>
          <a:p>
            <a:pPr marL="571500" indent="-571500" algn="just" eaLnBrk="1" hangingPunct="1">
              <a:buFont typeface="Wingdings" panose="05000000000000000000" pitchFamily="2" charset="2"/>
              <a:buChar char="Ø"/>
              <a:defRPr/>
            </a:pPr>
            <a:r>
              <a:rPr lang="en-US" sz="2500" dirty="0">
                <a:latin typeface="+mn-lt"/>
                <a:ea typeface="Verdana" panose="020B0604030504040204" pitchFamily="34" charset="0"/>
                <a:cs typeface="Verdana" panose="020B0604030504040204" pitchFamily="34" charset="0"/>
              </a:rPr>
              <a:t>Any new treaty in present circumstances would take 25+ years to catch up to BC:</a:t>
            </a:r>
          </a:p>
          <a:p>
            <a:pPr marL="1314450" lvl="1" indent="-571500" algn="just" eaLnBrk="1" hangingPunct="1">
              <a:buFont typeface="Arial" panose="020B0604020202020204" pitchFamily="34" charset="0"/>
              <a:buChar char="•"/>
              <a:defRPr/>
            </a:pPr>
            <a:r>
              <a:rPr lang="en-US" sz="2500" dirty="0">
                <a:latin typeface="+mn-lt"/>
                <a:ea typeface="Verdana" panose="020B0604030504040204" pitchFamily="34" charset="0"/>
                <a:cs typeface="Verdana" panose="020B0604030504040204" pitchFamily="34" charset="0"/>
              </a:rPr>
              <a:t>Initial work on BC started in 1996, and it has taken 24 years to reach current stage</a:t>
            </a:r>
          </a:p>
          <a:p>
            <a:pPr marL="1314450" lvl="1" indent="-571500" algn="just" eaLnBrk="1" hangingPunct="1">
              <a:buFont typeface="Arial" panose="020B0604020202020204" pitchFamily="34" charset="0"/>
              <a:buChar char="•"/>
              <a:defRPr/>
            </a:pPr>
            <a:r>
              <a:rPr lang="en-US" sz="2500" dirty="0">
                <a:latin typeface="+mn-lt"/>
                <a:ea typeface="Verdana" panose="020B0604030504040204" pitchFamily="34" charset="0"/>
                <a:cs typeface="Verdana" panose="020B0604030504040204" pitchFamily="34" charset="0"/>
              </a:rPr>
              <a:t>Divergence on issues</a:t>
            </a:r>
          </a:p>
        </p:txBody>
      </p:sp>
    </p:spTree>
    <p:extLst>
      <p:ext uri="{BB962C8B-B14F-4D97-AF65-F5344CB8AC3E}">
        <p14:creationId xmlns:p14="http://schemas.microsoft.com/office/powerpoint/2010/main" val="147722021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B9A5032-5BD8-4AA3-99F0-476BA7DC21F8}"/>
              </a:ext>
            </a:extLst>
          </p:cNvPr>
          <p:cNvSpPr>
            <a:spLocks noGrp="1"/>
          </p:cNvSpPr>
          <p:nvPr>
            <p:ph type="title"/>
          </p:nvPr>
        </p:nvSpPr>
        <p:spPr/>
        <p:txBody>
          <a:bodyPr/>
          <a:lstStyle/>
          <a:p>
            <a:endParaRPr lang="aa-ET"/>
          </a:p>
        </p:txBody>
      </p:sp>
      <p:sp>
        <p:nvSpPr>
          <p:cNvPr id="3" name="Text Placeholder 2">
            <a:extLst>
              <a:ext uri="{FF2B5EF4-FFF2-40B4-BE49-F238E27FC236}">
                <a16:creationId xmlns:a16="http://schemas.microsoft.com/office/drawing/2014/main" xmlns="" id="{7996FEB4-35B3-49E3-BD57-43E4114A76DC}"/>
              </a:ext>
            </a:extLst>
          </p:cNvPr>
          <p:cNvSpPr>
            <a:spLocks noGrp="1"/>
          </p:cNvSpPr>
          <p:nvPr>
            <p:ph type="body" idx="1"/>
          </p:nvPr>
        </p:nvSpPr>
        <p:spPr/>
        <p:txBody>
          <a:bodyPr/>
          <a:lstStyle/>
          <a:p>
            <a:endParaRPr lang="aa-ET"/>
          </a:p>
        </p:txBody>
      </p:sp>
      <p:sp>
        <p:nvSpPr>
          <p:cNvPr id="5" name="Rectangle 2">
            <a:extLst>
              <a:ext uri="{FF2B5EF4-FFF2-40B4-BE49-F238E27FC236}">
                <a16:creationId xmlns:a16="http://schemas.microsoft.com/office/drawing/2014/main" xmlns="" id="{4D27D9AC-4ADB-45D9-AFA6-8E0CDEC5466B}"/>
              </a:ext>
            </a:extLst>
          </p:cNvPr>
          <p:cNvSpPr>
            <a:spLocks noChangeArrowheads="1"/>
          </p:cNvSpPr>
          <p:nvPr/>
        </p:nvSpPr>
        <p:spPr bwMode="auto">
          <a:xfrm>
            <a:off x="722312" y="1231904"/>
            <a:ext cx="756559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en-US" sz="4200" b="1" dirty="0">
                <a:solidFill>
                  <a:srgbClr val="FF0000"/>
                </a:solidFill>
                <a:latin typeface="+mn-lt"/>
                <a:ea typeface="Verdana" panose="020B0604030504040204" pitchFamily="34" charset="0"/>
                <a:cs typeface="Verdana" panose="020B0604030504040204" pitchFamily="34" charset="0"/>
              </a:rPr>
              <a:t>MYTH:</a:t>
            </a:r>
          </a:p>
          <a:p>
            <a:pPr algn="ctr">
              <a:defRPr/>
            </a:pPr>
            <a:r>
              <a:rPr lang="en-US" sz="4200" dirty="0" smtClean="0">
                <a:latin typeface="+mn-lt"/>
                <a:ea typeface="Verdana" panose="020B0604030504040204" pitchFamily="34" charset="0"/>
                <a:cs typeface="Verdana" panose="020B0604030504040204" pitchFamily="34" charset="0"/>
              </a:rPr>
              <a:t>the </a:t>
            </a:r>
            <a:r>
              <a:rPr lang="en-US" sz="4200" dirty="0">
                <a:latin typeface="+mn-lt"/>
                <a:ea typeface="Verdana" panose="020B0604030504040204" pitchFamily="34" charset="0"/>
                <a:cs typeface="Verdana" panose="020B0604030504040204" pitchFamily="34" charset="0"/>
              </a:rPr>
              <a:t>Budapest Convention is</a:t>
            </a:r>
            <a:r>
              <a:rPr lang="en-US" sz="4200" b="1" dirty="0">
                <a:latin typeface="+mn-lt"/>
                <a:ea typeface="Verdana" panose="020B0604030504040204" pitchFamily="34" charset="0"/>
                <a:cs typeface="Verdana" panose="020B0604030504040204" pitchFamily="34" charset="0"/>
              </a:rPr>
              <a:t> </a:t>
            </a:r>
            <a:r>
              <a:rPr lang="en-US" sz="4200" b="1" dirty="0">
                <a:latin typeface="Verdana" panose="020B0604030504040204" pitchFamily="34" charset="0"/>
                <a:ea typeface="Verdana" panose="020B0604030504040204" pitchFamily="34" charset="0"/>
                <a:cs typeface="Verdana" panose="020B0604030504040204" pitchFamily="34" charset="0"/>
              </a:rPr>
              <a:t>outdated </a:t>
            </a:r>
            <a:endParaRPr lang="en-GB" sz="4200" b="1" dirty="0">
              <a:latin typeface="Verdana" panose="020B0604030504040204" pitchFamily="34" charset="0"/>
              <a:ea typeface="Verdana" panose="020B0604030504040204" pitchFamily="34" charset="0"/>
              <a:cs typeface="Verdana" panose="020B0604030504040204" pitchFamily="34" charset="0"/>
            </a:endParaRPr>
          </a:p>
        </p:txBody>
      </p:sp>
      <p:sp>
        <p:nvSpPr>
          <p:cNvPr id="13" name="TextBox 7">
            <a:extLst>
              <a:ext uri="{FF2B5EF4-FFF2-40B4-BE49-F238E27FC236}">
                <a16:creationId xmlns:a16="http://schemas.microsoft.com/office/drawing/2014/main" xmlns=""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Myth </a:t>
            </a:r>
          </a:p>
        </p:txBody>
      </p:sp>
      <p:pic>
        <p:nvPicPr>
          <p:cNvPr id="4" name="Picture 2" descr="Image result for evolution of technology">
            <a:extLst>
              <a:ext uri="{FF2B5EF4-FFF2-40B4-BE49-F238E27FC236}">
                <a16:creationId xmlns:a16="http://schemas.microsoft.com/office/drawing/2014/main" xmlns="" id="{4BDCF68D-0CB9-438A-AEB4-33011F5C82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074" y="2701445"/>
            <a:ext cx="8813851" cy="38021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079790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rPr>
              <a:t>Reality </a:t>
            </a:r>
          </a:p>
        </p:txBody>
      </p:sp>
      <p:sp>
        <p:nvSpPr>
          <p:cNvPr id="11" name="Rectangle 2"/>
          <p:cNvSpPr>
            <a:spLocks noChangeArrowheads="1"/>
          </p:cNvSpPr>
          <p:nvPr/>
        </p:nvSpPr>
        <p:spPr bwMode="auto">
          <a:xfrm>
            <a:off x="395536" y="1266869"/>
            <a:ext cx="8352928" cy="5432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500" b="1" i="0" u="none" strike="noStrike" kern="1200" cap="none" spc="0" normalizeH="0" baseline="0" noProof="0" dirty="0">
                <a:ln>
                  <a:noFill/>
                </a:ln>
                <a:solidFill>
                  <a:prstClr val="black"/>
                </a:solidFill>
                <a:effectLst/>
                <a:uLnTx/>
                <a:uFillTx/>
                <a:latin typeface="+mn-lt"/>
                <a:ea typeface="Verdana" panose="020B0604030504040204" pitchFamily="34" charset="0"/>
                <a:cs typeface="Verdana" panose="020B0604030504040204" pitchFamily="34" charset="0"/>
              </a:rPr>
              <a:t>THE </a:t>
            </a:r>
            <a:r>
              <a:rPr kumimoji="0" lang="en-US" sz="3500" b="1" i="0" u="none" strike="noStrike" kern="1200" cap="none" spc="0" normalizeH="0" baseline="0" noProof="0" dirty="0">
                <a:ln>
                  <a:noFill/>
                </a:ln>
                <a:solidFill>
                  <a:srgbClr val="FF0000"/>
                </a:solidFill>
                <a:effectLst/>
                <a:uLnTx/>
                <a:uFillTx/>
                <a:latin typeface="+mn-lt"/>
                <a:ea typeface="Verdana" panose="020B0604030504040204" pitchFamily="34" charset="0"/>
                <a:cs typeface="Verdana" panose="020B0604030504040204" pitchFamily="34" charset="0"/>
              </a:rPr>
              <a:t>REALITY </a:t>
            </a:r>
            <a:r>
              <a:rPr kumimoji="0" lang="en-US" sz="2500" b="1" i="0" u="none" strike="noStrike" kern="1200" cap="none" spc="0" normalizeH="0" baseline="0" noProof="0" dirty="0" smtClean="0">
                <a:ln>
                  <a:noFill/>
                </a:ln>
                <a:solidFill>
                  <a:prstClr val="black"/>
                </a:solidFill>
                <a:effectLst/>
                <a:uLnTx/>
                <a:uFillTx/>
                <a:latin typeface="+mn-lt"/>
                <a:ea typeface="Verdana" panose="020B0604030504040204" pitchFamily="34" charset="0"/>
                <a:cs typeface="Verdana" panose="020B0604030504040204" pitchFamily="34" charset="0"/>
              </a:rPr>
              <a:t>IS AS FOLLOWS:</a:t>
            </a:r>
            <a:endParaRPr kumimoji="0" lang="en-US" sz="2500" b="1" i="0" u="none" strike="noStrike" kern="1200" cap="none" spc="0" normalizeH="0" baseline="0" noProof="0" dirty="0">
              <a:ln>
                <a:noFill/>
              </a:ln>
              <a:solidFill>
                <a:prstClr val="black"/>
              </a:solidFill>
              <a:effectLst/>
              <a:uLnTx/>
              <a:uFillTx/>
              <a:latin typeface="+mn-lt"/>
              <a:ea typeface="Verdana" panose="020B0604030504040204" pitchFamily="34" charset="0"/>
              <a:cs typeface="Verdana" panose="020B0604030504040204" pitchFamily="34" charset="0"/>
            </a:endParaRPr>
          </a:p>
          <a:p>
            <a:pPr eaLnBrk="1" hangingPunct="1">
              <a:defRPr/>
            </a:pPr>
            <a:endParaRPr lang="en-GB" sz="2400"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en-GB" sz="2400" dirty="0">
                <a:latin typeface="+mn-lt"/>
                <a:ea typeface="Verdana" panose="020B0604030504040204" pitchFamily="34" charset="0"/>
                <a:cs typeface="Verdana" panose="020B0604030504040204" pitchFamily="34" charset="0"/>
              </a:rPr>
              <a:t>Drafted in 2001 </a:t>
            </a:r>
          </a:p>
          <a:p>
            <a:pPr marL="571500" indent="-571500" eaLnBrk="1" hangingPunct="1">
              <a:buFont typeface="Arial" panose="020B0604020202020204" pitchFamily="34" charset="0"/>
              <a:buChar char="•"/>
              <a:defRPr/>
            </a:pPr>
            <a:endParaRPr lang="en-US" sz="2400" dirty="0">
              <a:latin typeface="+mn-lt"/>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en-US" sz="2400" dirty="0">
                <a:latin typeface="+mn-lt"/>
                <a:ea typeface="Verdana" panose="020B0604030504040204" pitchFamily="34" charset="0"/>
                <a:cs typeface="Verdana" panose="020B0604030504040204" pitchFamily="34" charset="0"/>
              </a:rPr>
              <a:t>Additional Protocols </a:t>
            </a:r>
          </a:p>
          <a:p>
            <a:pPr marL="571500" indent="-571500" eaLnBrk="1" hangingPunct="1">
              <a:buFont typeface="Arial" panose="020B0604020202020204" pitchFamily="34" charset="0"/>
              <a:buChar char="•"/>
              <a:defRPr/>
            </a:pPr>
            <a:endParaRPr lang="en-US" sz="2400" dirty="0">
              <a:latin typeface="+mn-lt"/>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en-US" sz="2400" dirty="0">
                <a:latin typeface="+mn-lt"/>
                <a:ea typeface="Verdana" panose="020B0604030504040204" pitchFamily="34" charset="0"/>
                <a:cs typeface="Verdana" panose="020B0604030504040204" pitchFamily="34" charset="0"/>
              </a:rPr>
              <a:t>Guidance Notes</a:t>
            </a:r>
          </a:p>
          <a:p>
            <a:pPr eaLnBrk="1" hangingPunct="1">
              <a:defRPr/>
            </a:pPr>
            <a:endParaRPr lang="en-US" sz="2400" dirty="0">
              <a:latin typeface="+mn-lt"/>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en-US" sz="2400" dirty="0">
                <a:latin typeface="+mn-lt"/>
                <a:ea typeface="Verdana" panose="020B0604030504040204" pitchFamily="34" charset="0"/>
                <a:cs typeface="Verdana" panose="020B0604030504040204" pitchFamily="34" charset="0"/>
              </a:rPr>
              <a:t>Continues to be used as basis for other treaties (Arab Convention, AU Convention) and domestic </a:t>
            </a:r>
            <a:r>
              <a:rPr lang="en-US" sz="2400" dirty="0" smtClean="0">
                <a:latin typeface="+mn-lt"/>
                <a:ea typeface="Verdana" panose="020B0604030504040204" pitchFamily="34" charset="0"/>
                <a:cs typeface="Verdana" panose="020B0604030504040204" pitchFamily="34" charset="0"/>
              </a:rPr>
              <a:t>laws</a:t>
            </a:r>
            <a:endParaRPr lang="en-US" sz="2400" dirty="0">
              <a:latin typeface="+mn-lt"/>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Countries are not still be ratifying</a:t>
            </a:r>
          </a:p>
          <a:p>
            <a:pPr marL="571500" indent="-571500"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endParaRPr lang="en-US" sz="2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16284920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rPr>
              <a:t>Reality </a:t>
            </a:r>
          </a:p>
        </p:txBody>
      </p:sp>
      <p:sp>
        <p:nvSpPr>
          <p:cNvPr id="11" name="Rectangle 2"/>
          <p:cNvSpPr>
            <a:spLocks noChangeArrowheads="1"/>
          </p:cNvSpPr>
          <p:nvPr/>
        </p:nvSpPr>
        <p:spPr bwMode="auto">
          <a:xfrm>
            <a:off x="467544" y="1268760"/>
            <a:ext cx="8352928" cy="432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500" b="1" i="0" u="none" strike="noStrike" kern="1200" cap="none" spc="0" normalizeH="0" baseline="0" noProof="0" dirty="0">
                <a:ln>
                  <a:noFill/>
                </a:ln>
                <a:solidFill>
                  <a:prstClr val="black"/>
                </a:solidFill>
                <a:effectLst/>
                <a:uLnTx/>
                <a:uFillTx/>
                <a:latin typeface="+mn-lt"/>
                <a:ea typeface="Verdana" panose="020B0604030504040204" pitchFamily="34" charset="0"/>
                <a:cs typeface="Verdana" panose="020B0604030504040204" pitchFamily="34" charset="0"/>
              </a:rPr>
              <a:t>THE </a:t>
            </a:r>
            <a:r>
              <a:rPr kumimoji="0" lang="en-US" sz="3500" b="1" i="0" u="none" strike="noStrike" kern="1200" cap="none" spc="0" normalizeH="0" baseline="0" noProof="0" dirty="0">
                <a:ln>
                  <a:noFill/>
                </a:ln>
                <a:solidFill>
                  <a:srgbClr val="FF0000"/>
                </a:solidFill>
                <a:effectLst/>
                <a:uLnTx/>
                <a:uFillTx/>
                <a:latin typeface="+mn-lt"/>
                <a:ea typeface="Verdana" panose="020B0604030504040204" pitchFamily="34" charset="0"/>
                <a:cs typeface="Verdana" panose="020B0604030504040204" pitchFamily="34" charset="0"/>
              </a:rPr>
              <a:t>REALITY </a:t>
            </a:r>
            <a:r>
              <a:rPr kumimoji="0" lang="en-US" sz="2500" b="1" i="0" u="none" strike="noStrike" kern="1200" cap="none" spc="0" normalizeH="0" baseline="0" noProof="0" dirty="0" smtClean="0">
                <a:ln>
                  <a:noFill/>
                </a:ln>
                <a:solidFill>
                  <a:prstClr val="black"/>
                </a:solidFill>
                <a:effectLst/>
                <a:uLnTx/>
                <a:uFillTx/>
                <a:latin typeface="+mn-lt"/>
                <a:ea typeface="Verdana" panose="020B0604030504040204" pitchFamily="34" charset="0"/>
                <a:cs typeface="Verdana" panose="020B0604030504040204" pitchFamily="34" charset="0"/>
              </a:rPr>
              <a:t>IS AS FOLLOWS:</a:t>
            </a:r>
            <a:endParaRPr kumimoji="0" lang="en-US" sz="2500" b="1" i="0" u="none" strike="noStrike" kern="1200" cap="none" spc="0" normalizeH="0" baseline="0" noProof="0" dirty="0">
              <a:ln>
                <a:noFill/>
              </a:ln>
              <a:solidFill>
                <a:prstClr val="black"/>
              </a:solidFill>
              <a:effectLst/>
              <a:uLnTx/>
              <a:uFillTx/>
              <a:latin typeface="+mn-lt"/>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Many developed countries have old but effective cybercrime legislation </a:t>
            </a:r>
          </a:p>
          <a:p>
            <a:pPr marL="1314450" lvl="1" indent="-571500"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USA – 1986 </a:t>
            </a:r>
          </a:p>
          <a:p>
            <a:pPr marL="1314450" lvl="1" indent="-571500"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UK – 1990</a:t>
            </a:r>
          </a:p>
          <a:p>
            <a:pPr marL="1314450" lvl="1" indent="-571500"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Australia – 2001</a:t>
            </a:r>
          </a:p>
          <a:p>
            <a:pPr marL="1314450" lvl="1" indent="-571500"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France – 2004 </a:t>
            </a:r>
          </a:p>
          <a:p>
            <a:pPr marL="571500" indent="-571500"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Secret to longevity is technology neutral language - </a:t>
            </a:r>
            <a:r>
              <a:rPr lang="en-US" sz="2400" dirty="0">
                <a:latin typeface="+mn-lt"/>
                <a:ea typeface="Verdana" panose="020B0604030504040204" pitchFamily="34" charset="0"/>
                <a:cs typeface="Verdana" panose="020B0604030504040204" pitchFamily="34" charset="0"/>
              </a:rPr>
              <a:t>organically extends to new crimes &amp; technologies</a:t>
            </a:r>
            <a:endParaRPr lang="en-US" dirty="0">
              <a:latin typeface="+mn-lt"/>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2471482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xmlns="" id="{4D27D9AC-4ADB-45D9-AFA6-8E0CDEC5466B}"/>
              </a:ext>
            </a:extLst>
          </p:cNvPr>
          <p:cNvSpPr>
            <a:spLocks noChangeArrowheads="1"/>
          </p:cNvSpPr>
          <p:nvPr/>
        </p:nvSpPr>
        <p:spPr bwMode="auto">
          <a:xfrm>
            <a:off x="395536" y="1231904"/>
            <a:ext cx="8208912" cy="386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en-US" sz="3900" b="1" dirty="0">
                <a:solidFill>
                  <a:srgbClr val="FF0000"/>
                </a:solidFill>
                <a:latin typeface="+mn-lt"/>
                <a:ea typeface="Verdana" panose="020B0604030504040204" pitchFamily="34" charset="0"/>
                <a:cs typeface="Verdana" panose="020B0604030504040204" pitchFamily="34" charset="0"/>
              </a:rPr>
              <a:t>MYTH: </a:t>
            </a:r>
          </a:p>
          <a:p>
            <a:pPr eaLnBrk="1" hangingPunct="1">
              <a:defRPr/>
            </a:pPr>
            <a:r>
              <a:rPr lang="en-US" sz="3600" dirty="0" smtClean="0">
                <a:latin typeface="+mn-lt"/>
                <a:ea typeface="Verdana" panose="020B0604030504040204" pitchFamily="34" charset="0"/>
                <a:cs typeface="Verdana" panose="020B0604030504040204" pitchFamily="34" charset="0"/>
              </a:rPr>
              <a:t>The Budapest </a:t>
            </a:r>
            <a:r>
              <a:rPr lang="en-US" sz="3600" dirty="0">
                <a:latin typeface="+mn-lt"/>
                <a:ea typeface="Verdana" panose="020B0604030504040204" pitchFamily="34" charset="0"/>
                <a:cs typeface="Verdana" panose="020B0604030504040204" pitchFamily="34" charset="0"/>
              </a:rPr>
              <a:t>Convention was </a:t>
            </a:r>
            <a:r>
              <a:rPr lang="en-US" sz="3600" b="1" dirty="0">
                <a:latin typeface="+mn-lt"/>
                <a:ea typeface="Verdana" panose="020B0604030504040204" pitchFamily="34" charset="0"/>
                <a:cs typeface="Verdana" panose="020B0604030504040204" pitchFamily="34" charset="0"/>
              </a:rPr>
              <a:t>drafted by a small group of countries </a:t>
            </a:r>
          </a:p>
          <a:p>
            <a:pPr algn="ctr" eaLnBrk="1" hangingPunct="1">
              <a:defRPr/>
            </a:pPr>
            <a:endParaRPr lang="en-US" sz="3900" b="1" dirty="0">
              <a:latin typeface="Verdana" panose="020B0604030504040204" pitchFamily="34" charset="0"/>
              <a:ea typeface="Verdana" panose="020B0604030504040204" pitchFamily="34" charset="0"/>
              <a:cs typeface="Verdana" panose="020B0604030504040204" pitchFamily="34" charset="0"/>
            </a:endParaRPr>
          </a:p>
          <a:p>
            <a:pPr algn="ctr" eaLnBrk="1" hangingPunct="1">
              <a:defRPr/>
            </a:pPr>
            <a:endParaRPr lang="en-US" sz="3900" b="1" dirty="0">
              <a:latin typeface="Verdana" panose="020B0604030504040204" pitchFamily="34" charset="0"/>
              <a:ea typeface="Verdana" panose="020B0604030504040204" pitchFamily="34" charset="0"/>
              <a:cs typeface="Verdana" panose="020B0604030504040204" pitchFamily="34" charset="0"/>
            </a:endParaRPr>
          </a:p>
          <a:p>
            <a:pPr algn="ctr" eaLnBrk="1" hangingPunct="1">
              <a:defRPr/>
            </a:pPr>
            <a:r>
              <a:rPr lang="en-US" sz="2500" b="1" dirty="0">
                <a:latin typeface="+mn-lt"/>
                <a:ea typeface="Verdana" panose="020B0604030504040204" pitchFamily="34" charset="0"/>
                <a:cs typeface="Verdana" panose="020B0604030504040204" pitchFamily="34" charset="0"/>
              </a:rPr>
              <a:t>“My country was not part of the negotiation and drafting process –why should my country become a party?”</a:t>
            </a:r>
            <a:endParaRPr lang="en-GB" sz="2500" b="1" dirty="0">
              <a:latin typeface="+mn-lt"/>
              <a:ea typeface="Verdana" panose="020B0604030504040204" pitchFamily="34" charset="0"/>
              <a:cs typeface="Verdana" panose="020B0604030504040204" pitchFamily="34" charset="0"/>
            </a:endParaRPr>
          </a:p>
        </p:txBody>
      </p:sp>
      <p:sp>
        <p:nvSpPr>
          <p:cNvPr id="13" name="TextBox 7">
            <a:extLst>
              <a:ext uri="{FF2B5EF4-FFF2-40B4-BE49-F238E27FC236}">
                <a16:creationId xmlns:a16="http://schemas.microsoft.com/office/drawing/2014/main" xmlns=""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Myth </a:t>
            </a:r>
          </a:p>
        </p:txBody>
      </p:sp>
      <p:pic>
        <p:nvPicPr>
          <p:cNvPr id="6" name="Picture 6" descr="Image result for treaty writing">
            <a:extLst>
              <a:ext uri="{FF2B5EF4-FFF2-40B4-BE49-F238E27FC236}">
                <a16:creationId xmlns:a16="http://schemas.microsoft.com/office/drawing/2014/main" xmlns="" id="{21E5C267-DC10-4138-8E75-B0319161731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0624" y="2584329"/>
            <a:ext cx="1479626" cy="1473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389610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ea typeface="Verdana" panose="020B0604030504040204" pitchFamily="34" charset="0"/>
              </a:rPr>
              <a:t>Reality </a:t>
            </a:r>
          </a:p>
        </p:txBody>
      </p:sp>
      <p:sp>
        <p:nvSpPr>
          <p:cNvPr id="11" name="Rectangle 2"/>
          <p:cNvSpPr>
            <a:spLocks noChangeArrowheads="1"/>
          </p:cNvSpPr>
          <p:nvPr/>
        </p:nvSpPr>
        <p:spPr bwMode="auto">
          <a:xfrm>
            <a:off x="467544" y="1083796"/>
            <a:ext cx="8352928"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kumimoji="0" lang="en-US" b="1" i="0" u="none" strike="noStrike" kern="1200" cap="none" spc="0" normalizeH="0" baseline="0" noProof="0" dirty="0">
                <a:ln>
                  <a:noFill/>
                </a:ln>
                <a:solidFill>
                  <a:prstClr val="black"/>
                </a:solidFill>
                <a:effectLst/>
                <a:uLnTx/>
                <a:uFillTx/>
                <a:latin typeface="+mn-lt"/>
                <a:ea typeface="Verdana" panose="020B0604030504040204" pitchFamily="34" charset="0"/>
                <a:cs typeface="Verdana" panose="020B0604030504040204" pitchFamily="34" charset="0"/>
              </a:rPr>
              <a:t>THE </a:t>
            </a:r>
            <a:r>
              <a:rPr kumimoji="0" lang="en-US" b="1" i="0" u="none" strike="noStrike" kern="1200" cap="none" spc="0" normalizeH="0" baseline="0" noProof="0" dirty="0">
                <a:ln>
                  <a:noFill/>
                </a:ln>
                <a:solidFill>
                  <a:srgbClr val="FF0000"/>
                </a:solidFill>
                <a:effectLst/>
                <a:uLnTx/>
                <a:uFillTx/>
                <a:latin typeface="+mn-lt"/>
                <a:ea typeface="Verdana" panose="020B0604030504040204" pitchFamily="34" charset="0"/>
                <a:cs typeface="Verdana" panose="020B0604030504040204" pitchFamily="34" charset="0"/>
              </a:rPr>
              <a:t>REALITY </a:t>
            </a:r>
            <a:r>
              <a:rPr kumimoji="0" lang="en-US" b="1" i="0" u="none" strike="noStrike" kern="1200" cap="none" spc="0" normalizeH="0" baseline="0" noProof="0" dirty="0" smtClean="0">
                <a:ln>
                  <a:noFill/>
                </a:ln>
                <a:solidFill>
                  <a:prstClr val="black"/>
                </a:solidFill>
                <a:effectLst/>
                <a:uLnTx/>
                <a:uFillTx/>
                <a:latin typeface="+mn-lt"/>
                <a:ea typeface="Verdana" panose="020B0604030504040204" pitchFamily="34" charset="0"/>
                <a:cs typeface="Verdana" panose="020B0604030504040204" pitchFamily="34" charset="0"/>
              </a:rPr>
              <a:t>IS AS FOLLOWS</a:t>
            </a:r>
            <a:r>
              <a:rPr kumimoji="0" lang="en-US" b="1"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Many countries did not view cybercrime as priority in 2001</a:t>
            </a:r>
          </a:p>
          <a:p>
            <a:pPr marL="571500" indent="-571500" algn="just"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Treaties must be assessed on merits, utility &amp; </a:t>
            </a:r>
            <a:r>
              <a:rPr lang="en-US" b="1" dirty="0">
                <a:solidFill>
                  <a:srgbClr val="FF0000"/>
                </a:solidFill>
                <a:latin typeface="+mn-lt"/>
                <a:ea typeface="Verdana" panose="020B0604030504040204" pitchFamily="34" charset="0"/>
                <a:cs typeface="Verdana" panose="020B0604030504040204" pitchFamily="34" charset="0"/>
              </a:rPr>
              <a:t>national interest </a:t>
            </a:r>
            <a:r>
              <a:rPr lang="en-US" dirty="0">
                <a:latin typeface="+mn-lt"/>
                <a:ea typeface="Verdana" panose="020B0604030504040204" pitchFamily="34" charset="0"/>
                <a:cs typeface="Verdana" panose="020B0604030504040204" pitchFamily="34" charset="0"/>
              </a:rPr>
              <a:t>rather than politics, prejudice and strategic interest of others </a:t>
            </a:r>
          </a:p>
          <a:p>
            <a:pPr marL="571500" indent="-571500" algn="just"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If treaties serve your </a:t>
            </a:r>
            <a:r>
              <a:rPr lang="en-US" b="1" dirty="0">
                <a:solidFill>
                  <a:srgbClr val="FF0000"/>
                </a:solidFill>
                <a:latin typeface="+mn-lt"/>
                <a:ea typeface="Verdana" panose="020B0604030504040204" pitchFamily="34" charset="0"/>
                <a:cs typeface="Verdana" panose="020B0604030504040204" pitchFamily="34" charset="0"/>
              </a:rPr>
              <a:t>national interest</a:t>
            </a:r>
            <a:r>
              <a:rPr lang="en-US" dirty="0">
                <a:latin typeface="+mn-lt"/>
                <a:ea typeface="Verdana" panose="020B0604030504040204" pitchFamily="34" charset="0"/>
                <a:cs typeface="Verdana" panose="020B0604030504040204" pitchFamily="34" charset="0"/>
              </a:rPr>
              <a:t>, it makes no difference who negotiated it</a:t>
            </a:r>
          </a:p>
          <a:p>
            <a:pPr marL="571500" indent="-571500" algn="just"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Threats to internet users, technical/legal tools for investigating and prosecuting cybercrimes are identical in all countries</a:t>
            </a:r>
          </a:p>
        </p:txBody>
      </p:sp>
    </p:spTree>
    <p:extLst>
      <p:ext uri="{BB962C8B-B14F-4D97-AF65-F5344CB8AC3E}">
        <p14:creationId xmlns:p14="http://schemas.microsoft.com/office/powerpoint/2010/main" val="384901297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ea typeface="Verdana" panose="020B0604030504040204" pitchFamily="34" charset="0"/>
              </a:rPr>
              <a:t>Reality </a:t>
            </a:r>
          </a:p>
        </p:txBody>
      </p:sp>
      <p:sp>
        <p:nvSpPr>
          <p:cNvPr id="11" name="Rectangle 2"/>
          <p:cNvSpPr>
            <a:spLocks noChangeArrowheads="1"/>
          </p:cNvSpPr>
          <p:nvPr/>
        </p:nvSpPr>
        <p:spPr bwMode="auto">
          <a:xfrm>
            <a:off x="408329" y="1952649"/>
            <a:ext cx="8015798" cy="387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endParaRPr lang="en-US" sz="2100" dirty="0" smtClean="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sz="2100" dirty="0" smtClean="0">
                <a:latin typeface="+mn-lt"/>
                <a:ea typeface="Verdana" panose="020B0604030504040204" pitchFamily="34" charset="0"/>
                <a:cs typeface="Verdana" panose="020B0604030504040204" pitchFamily="34" charset="0"/>
              </a:rPr>
              <a:t>Many </a:t>
            </a:r>
            <a:r>
              <a:rPr lang="en-US" sz="2100" dirty="0">
                <a:latin typeface="+mn-lt"/>
                <a:ea typeface="Verdana" panose="020B0604030504040204" pitchFamily="34" charset="0"/>
                <a:cs typeface="Verdana" panose="020B0604030504040204" pitchFamily="34" charset="0"/>
              </a:rPr>
              <a:t>other treaties dealing with technical issues drafted by certain countries were later acceded to by other countries</a:t>
            </a:r>
          </a:p>
          <a:p>
            <a:pPr algn="just" eaLnBrk="1" hangingPunct="1">
              <a:defRPr/>
            </a:pPr>
            <a:endParaRPr lang="en-US" sz="21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sz="2100" dirty="0">
                <a:latin typeface="+mn-lt"/>
                <a:ea typeface="Verdana" panose="020B0604030504040204" pitchFamily="34" charset="0"/>
                <a:cs typeface="Verdana" panose="020B0604030504040204" pitchFamily="34" charset="0"/>
              </a:rPr>
              <a:t>Examples of now-global treaties drafted by select countries</a:t>
            </a:r>
            <a:r>
              <a:rPr lang="en-US" sz="2100" dirty="0" smtClean="0">
                <a:latin typeface="+mn-lt"/>
                <a:ea typeface="Verdana" panose="020B0604030504040204" pitchFamily="34" charset="0"/>
                <a:cs typeface="Verdana" panose="020B0604030504040204" pitchFamily="34" charset="0"/>
              </a:rPr>
              <a:t>:</a:t>
            </a:r>
          </a:p>
          <a:p>
            <a:pPr algn="just" eaLnBrk="1" hangingPunct="1">
              <a:defRPr/>
            </a:pPr>
            <a:endParaRPr lang="en-US" sz="2100" dirty="0">
              <a:latin typeface="+mn-lt"/>
              <a:ea typeface="Verdana" panose="020B0604030504040204" pitchFamily="34" charset="0"/>
              <a:cs typeface="Verdana" panose="020B0604030504040204" pitchFamily="34" charset="0"/>
            </a:endParaRPr>
          </a:p>
          <a:p>
            <a:pPr marL="1314450" lvl="1" indent="-571500" algn="just" eaLnBrk="1" hangingPunct="1">
              <a:buFont typeface="Arial" panose="020B0604020202020204" pitchFamily="34" charset="0"/>
              <a:buChar char="•"/>
              <a:defRPr/>
            </a:pPr>
            <a:r>
              <a:rPr lang="en-US" sz="2000" dirty="0">
                <a:latin typeface="+mn-lt"/>
                <a:ea typeface="Verdana" panose="020B0604030504040204" pitchFamily="34" charset="0"/>
                <a:cs typeface="Verdana" panose="020B0604030504040204" pitchFamily="34" charset="0"/>
              </a:rPr>
              <a:t>Hague Rules 1924 &amp; Hague-Visby Rules 1968 for Carriage of Goods by Sea </a:t>
            </a:r>
          </a:p>
          <a:p>
            <a:pPr marL="1314450" lvl="1" indent="-571500" algn="just" eaLnBrk="1" hangingPunct="1">
              <a:buFont typeface="Arial" panose="020B0604020202020204" pitchFamily="34" charset="0"/>
              <a:buChar char="•"/>
              <a:defRPr/>
            </a:pPr>
            <a:r>
              <a:rPr lang="en-US" sz="2000" dirty="0">
                <a:latin typeface="+mn-lt"/>
                <a:ea typeface="Verdana" panose="020B0604030504040204" pitchFamily="34" charset="0"/>
                <a:cs typeface="Verdana" panose="020B0604030504040204" pitchFamily="34" charset="0"/>
              </a:rPr>
              <a:t>Paris Convention of 1919 which established the International Commission for Air Navigation</a:t>
            </a:r>
          </a:p>
          <a:p>
            <a:pPr marL="1314450" lvl="1" indent="-571500" algn="just" eaLnBrk="1" hangingPunct="1">
              <a:buFont typeface="Arial" panose="020B0604020202020204" pitchFamily="34" charset="0"/>
              <a:buChar char="•"/>
              <a:defRPr/>
            </a:pPr>
            <a:r>
              <a:rPr lang="en-US" sz="2000" dirty="0">
                <a:latin typeface="+mn-lt"/>
                <a:ea typeface="Verdana" panose="020B0604030504040204" pitchFamily="34" charset="0"/>
                <a:cs typeface="Verdana" panose="020B0604030504040204" pitchFamily="34" charset="0"/>
              </a:rPr>
              <a:t>Chicago Convention on International Civil Aviation Tax </a:t>
            </a:r>
          </a:p>
          <a:p>
            <a:pPr marL="1314450" lvl="1" indent="-571500" algn="just" eaLnBrk="1" hangingPunct="1">
              <a:buFont typeface="Arial" panose="020B0604020202020204" pitchFamily="34" charset="0"/>
              <a:buChar char="•"/>
              <a:defRPr/>
            </a:pPr>
            <a:r>
              <a:rPr lang="en-US" sz="2000" dirty="0">
                <a:latin typeface="+mn-lt"/>
                <a:ea typeface="Verdana" panose="020B0604030504040204" pitchFamily="34" charset="0"/>
                <a:cs typeface="Verdana" panose="020B0604030504040204" pitchFamily="34" charset="0"/>
              </a:rPr>
              <a:t>Convention on Mutual Administrative Assistance in Tax Matters</a:t>
            </a:r>
          </a:p>
        </p:txBody>
      </p:sp>
      <p:sp>
        <p:nvSpPr>
          <p:cNvPr id="4" name="TextBox 3">
            <a:extLst>
              <a:ext uri="{FF2B5EF4-FFF2-40B4-BE49-F238E27FC236}">
                <a16:creationId xmlns:a16="http://schemas.microsoft.com/office/drawing/2014/main" xmlns="" id="{C7028FC3-C01E-4776-8906-0A14C8241D7E}"/>
              </a:ext>
            </a:extLst>
          </p:cNvPr>
          <p:cNvSpPr txBox="1"/>
          <p:nvPr/>
        </p:nvSpPr>
        <p:spPr>
          <a:xfrm>
            <a:off x="2116864" y="1309942"/>
            <a:ext cx="5326352" cy="584775"/>
          </a:xfrm>
          <a:prstGeom prst="rect">
            <a:avLst/>
          </a:prstGeom>
          <a:noFill/>
        </p:spPr>
        <p:txBody>
          <a:bodyPr wrap="square">
            <a:spAutoFit/>
          </a:bodyPr>
          <a:lstStyle/>
          <a:p>
            <a:pPr eaLnBrk="1" hangingPunct="1">
              <a:defRPr/>
            </a:pPr>
            <a:r>
              <a:rPr lang="en-US" sz="3200" b="1" dirty="0">
                <a:ea typeface="Verdana" panose="020B0604030504040204" pitchFamily="34" charset="0"/>
                <a:cs typeface="Verdana" panose="020B0604030504040204" pitchFamily="34" charset="0"/>
              </a:rPr>
              <a:t>THE </a:t>
            </a:r>
            <a:r>
              <a:rPr lang="en-US" sz="3200" b="1" dirty="0">
                <a:solidFill>
                  <a:srgbClr val="FF0000"/>
                </a:solidFill>
                <a:ea typeface="Verdana" panose="020B0604030504040204" pitchFamily="34" charset="0"/>
                <a:cs typeface="Verdana" panose="020B0604030504040204" pitchFamily="34" charset="0"/>
              </a:rPr>
              <a:t>REALITY </a:t>
            </a:r>
            <a:r>
              <a:rPr lang="en-US" sz="3200" b="1" dirty="0" smtClean="0">
                <a:ea typeface="Verdana" panose="020B0604030504040204" pitchFamily="34" charset="0"/>
                <a:cs typeface="Verdana" panose="020B0604030504040204" pitchFamily="34" charset="0"/>
              </a:rPr>
              <a:t>IS AS FOLLOWS:</a:t>
            </a:r>
            <a:endParaRPr lang="en-US" sz="3200" b="1" dirty="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57837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326DEE90-BBA0-4583-ACBF-ECFB113664A1}"/>
              </a:ext>
            </a:extLst>
          </p:cNvPr>
          <p:cNvSpPr>
            <a:spLocks noGrp="1"/>
          </p:cNvSpPr>
          <p:nvPr>
            <p:ph type="sldNum" sz="quarter" idx="10"/>
          </p:nvPr>
        </p:nvSpPr>
        <p:spPr/>
        <p:txBody>
          <a:bodyPr/>
          <a:lstStyle/>
          <a:p>
            <a:fld id="{49C04F3A-82BD-4011-AADB-1F79FD7DF4BC}" type="slidenum">
              <a:rPr lang="en-GB" smtClean="0"/>
              <a:pPr/>
              <a:t>5</a:t>
            </a:fld>
            <a:endParaRPr lang="en-GB" dirty="0"/>
          </a:p>
        </p:txBody>
      </p:sp>
      <p:sp>
        <p:nvSpPr>
          <p:cNvPr id="4" name="Text Placeholder 3">
            <a:extLst>
              <a:ext uri="{FF2B5EF4-FFF2-40B4-BE49-F238E27FC236}">
                <a16:creationId xmlns:a16="http://schemas.microsoft.com/office/drawing/2014/main" xmlns="" id="{B9B1F5F5-B558-4D71-96FB-A9C9C54C9C78}"/>
              </a:ext>
            </a:extLst>
          </p:cNvPr>
          <p:cNvSpPr>
            <a:spLocks noGrp="1"/>
          </p:cNvSpPr>
          <p:nvPr>
            <p:ph type="body" sz="quarter" idx="11"/>
          </p:nvPr>
        </p:nvSpPr>
        <p:spPr/>
        <p:txBody>
          <a:bodyPr/>
          <a:lstStyle/>
          <a:p>
            <a:endParaRPr lang="en-GB" dirty="0" smtClean="0"/>
          </a:p>
          <a:p>
            <a:r>
              <a:rPr lang="en-GB" sz="2700" dirty="0" smtClean="0">
                <a:latin typeface="Verdana" panose="020B0604030504040204" pitchFamily="34" charset="0"/>
                <a:ea typeface="Verdana" panose="020B0604030504040204" pitchFamily="34" charset="0"/>
              </a:rPr>
              <a:t>Section 1</a:t>
            </a:r>
            <a:endParaRPr lang="en-GB" sz="2700" dirty="0">
              <a:latin typeface="Verdana" panose="020B0604030504040204" pitchFamily="34" charset="0"/>
              <a:ea typeface="Verdana" panose="020B0604030504040204" pitchFamily="34" charset="0"/>
            </a:endParaRPr>
          </a:p>
          <a:p>
            <a:endParaRPr lang="en-GB" dirty="0"/>
          </a:p>
        </p:txBody>
      </p:sp>
      <p:sp>
        <p:nvSpPr>
          <p:cNvPr id="8" name="Text Placeholder 2">
            <a:extLst>
              <a:ext uri="{FF2B5EF4-FFF2-40B4-BE49-F238E27FC236}">
                <a16:creationId xmlns:a16="http://schemas.microsoft.com/office/drawing/2014/main" xmlns="" id="{E380FE40-902C-48A0-8E4E-962AA387FB67}"/>
              </a:ext>
            </a:extLst>
          </p:cNvPr>
          <p:cNvSpPr txBox="1">
            <a:spLocks/>
          </p:cNvSpPr>
          <p:nvPr/>
        </p:nvSpPr>
        <p:spPr bwMode="auto">
          <a:xfrm>
            <a:off x="722313" y="2906713"/>
            <a:ext cx="7772400" cy="150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l"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mn-lt"/>
                <a:ea typeface="MS PGothic" pitchFamily="34" charset="-128"/>
                <a:cs typeface="MS PGothic" charset="0"/>
              </a:defRPr>
            </a:lvl1pPr>
            <a:lvl2pPr marL="457200" indent="0" algn="l" rtl="0" eaLnBrk="0" fontAlgn="base" hangingPunct="0">
              <a:spcBef>
                <a:spcPct val="20000"/>
              </a:spcBef>
              <a:spcAft>
                <a:spcPct val="0"/>
              </a:spcAft>
              <a:buFont typeface="Arial" panose="020B0604020202020204" pitchFamily="34" charset="0"/>
              <a:buNone/>
              <a:defRPr sz="1800" kern="1200">
                <a:solidFill>
                  <a:schemeClr val="tx1">
                    <a:tint val="75000"/>
                  </a:schemeClr>
                </a:solidFill>
                <a:latin typeface="+mn-lt"/>
                <a:ea typeface="MS PGothic" pitchFamily="34" charset="-128"/>
                <a:cs typeface="MS PGothic" charset="0"/>
              </a:defRPr>
            </a:lvl2pPr>
            <a:lvl3pPr marL="914400" indent="0" algn="l" rtl="0" eaLnBrk="0" fontAlgn="base" hangingPunct="0">
              <a:spcBef>
                <a:spcPct val="20000"/>
              </a:spcBef>
              <a:spcAft>
                <a:spcPct val="0"/>
              </a:spcAft>
              <a:buFont typeface="Arial" panose="020B0604020202020204" pitchFamily="34" charset="0"/>
              <a:buNone/>
              <a:defRPr sz="1600" kern="1200">
                <a:solidFill>
                  <a:schemeClr val="tx1">
                    <a:tint val="75000"/>
                  </a:schemeClr>
                </a:solidFill>
                <a:latin typeface="+mn-lt"/>
                <a:ea typeface="MS PGothic" pitchFamily="34" charset="-128"/>
                <a:cs typeface="MS PGothic" charset="0"/>
              </a:defRPr>
            </a:lvl3pPr>
            <a:lvl4pPr marL="1371600" indent="0" algn="l" rtl="0" eaLnBrk="0" fontAlgn="base" hangingPunct="0">
              <a:spcBef>
                <a:spcPct val="20000"/>
              </a:spcBef>
              <a:spcAft>
                <a:spcPct val="0"/>
              </a:spcAft>
              <a:buFont typeface="Arial" panose="020B0604020202020204" pitchFamily="34" charset="0"/>
              <a:buNone/>
              <a:defRPr sz="1400" kern="1200">
                <a:solidFill>
                  <a:schemeClr val="tx1">
                    <a:tint val="75000"/>
                  </a:schemeClr>
                </a:solidFill>
                <a:latin typeface="+mn-lt"/>
                <a:ea typeface="MS PGothic" pitchFamily="34" charset="-128"/>
                <a:cs typeface="MS PGothic" charset="0"/>
              </a:defRPr>
            </a:lvl4pPr>
            <a:lvl5pPr marL="1828800" indent="0" algn="l" rtl="0" eaLnBrk="0" fontAlgn="base" hangingPunct="0">
              <a:spcBef>
                <a:spcPct val="20000"/>
              </a:spcBef>
              <a:spcAft>
                <a:spcPct val="0"/>
              </a:spcAft>
              <a:buFont typeface="Arial" panose="020B0604020202020204" pitchFamily="34" charset="0"/>
              <a:buNone/>
              <a:defRPr sz="1400" kern="1200">
                <a:solidFill>
                  <a:schemeClr val="tx1">
                    <a:tint val="75000"/>
                  </a:schemeClr>
                </a:solidFill>
                <a:latin typeface="+mn-lt"/>
                <a:ea typeface="MS PGothic" pitchFamily="34" charset="-128"/>
                <a:cs typeface="MS PGothic"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defTabSz="914400"/>
            <a:r>
              <a:rPr lang="en-GB" dirty="0" smtClean="0">
                <a:ea typeface="Verdana" panose="020B0604030504040204" pitchFamily="34" charset="0"/>
              </a:rPr>
              <a:t>The Budapest Convention – An Overview </a:t>
            </a:r>
            <a:endParaRPr lang="en-GB" dirty="0">
              <a:ea typeface="Verdana" panose="020B0604030504040204" pitchFamily="34" charset="0"/>
            </a:endParaRPr>
          </a:p>
        </p:txBody>
      </p:sp>
      <p:sp>
        <p:nvSpPr>
          <p:cNvPr id="9" name="Title 1">
            <a:extLst>
              <a:ext uri="{FF2B5EF4-FFF2-40B4-BE49-F238E27FC236}">
                <a16:creationId xmlns:a16="http://schemas.microsoft.com/office/drawing/2014/main" xmlns="" id="{82BA244C-489D-417D-B8AB-CB954192CB36}"/>
              </a:ext>
            </a:extLst>
          </p:cNvPr>
          <p:cNvSpPr txBox="1">
            <a:spLocks/>
          </p:cNvSpPr>
          <p:nvPr/>
        </p:nvSpPr>
        <p:spPr>
          <a:xfrm>
            <a:off x="722312" y="4406900"/>
            <a:ext cx="7882135" cy="13620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smtClean="0">
                <a:latin typeface="+mn-lt"/>
                <a:ea typeface="Verdana" panose="020B0604030504040204" pitchFamily="34" charset="0"/>
              </a:rPr>
              <a:t>Scope and reach of the Budapest convention</a:t>
            </a:r>
            <a:endParaRPr lang="en-GB" dirty="0">
              <a:latin typeface="+mn-lt"/>
              <a:ea typeface="Verdana" panose="020B0604030504040204" pitchFamily="34" charset="0"/>
            </a:endParaRPr>
          </a:p>
        </p:txBody>
      </p:sp>
    </p:spTree>
    <p:extLst>
      <p:ext uri="{BB962C8B-B14F-4D97-AF65-F5344CB8AC3E}">
        <p14:creationId xmlns:p14="http://schemas.microsoft.com/office/powerpoint/2010/main" val="297553579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ea typeface="Verdana" panose="020B0604030504040204" pitchFamily="34" charset="0"/>
              </a:rPr>
              <a:t>Reality </a:t>
            </a:r>
          </a:p>
        </p:txBody>
      </p:sp>
      <p:sp>
        <p:nvSpPr>
          <p:cNvPr id="11" name="Rectangle 2"/>
          <p:cNvSpPr>
            <a:spLocks noChangeArrowheads="1"/>
          </p:cNvSpPr>
          <p:nvPr/>
        </p:nvSpPr>
        <p:spPr bwMode="auto">
          <a:xfrm>
            <a:off x="467544" y="1200989"/>
            <a:ext cx="835292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eaLnBrk="1" hangingPunct="1">
              <a:defRPr/>
            </a:pPr>
            <a:r>
              <a:rPr kumimoji="0" lang="en-US" sz="3200" b="1" i="0" u="none" strike="noStrike" kern="1200" cap="none" spc="0" normalizeH="0" baseline="0" noProof="0" dirty="0">
                <a:ln>
                  <a:noFill/>
                </a:ln>
                <a:solidFill>
                  <a:prstClr val="black"/>
                </a:solidFill>
                <a:effectLst/>
                <a:uLnTx/>
                <a:uFillTx/>
                <a:latin typeface="+mn-lt"/>
                <a:ea typeface="Verdana" panose="020B0604030504040204" pitchFamily="34" charset="0"/>
                <a:cs typeface="Verdana" panose="020B0604030504040204" pitchFamily="34" charset="0"/>
              </a:rPr>
              <a:t>Example</a:t>
            </a:r>
            <a:r>
              <a:rPr kumimoji="0" lang="en-US" sz="32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endParaRPr kumimoji="0" lang="en-US" sz="230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026" name="Picture 2" descr="ICAO Logo Vector (.EPS) Free Download">
            <a:extLst>
              <a:ext uri="{FF2B5EF4-FFF2-40B4-BE49-F238E27FC236}">
                <a16:creationId xmlns:a16="http://schemas.microsoft.com/office/drawing/2014/main" xmlns="" id="{E919E2C1-D3FC-4BE2-9388-7FF0634A57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7130" y="2739652"/>
            <a:ext cx="2219082" cy="181964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2">
            <a:extLst>
              <a:ext uri="{FF2B5EF4-FFF2-40B4-BE49-F238E27FC236}">
                <a16:creationId xmlns:a16="http://schemas.microsoft.com/office/drawing/2014/main" xmlns="" id="{CFE2EB8A-39EA-4DA7-A381-1ECB3055CA00}"/>
              </a:ext>
            </a:extLst>
          </p:cNvPr>
          <p:cNvSpPr>
            <a:spLocks noChangeArrowheads="1"/>
          </p:cNvSpPr>
          <p:nvPr/>
        </p:nvSpPr>
        <p:spPr bwMode="auto">
          <a:xfrm>
            <a:off x="482427" y="1507783"/>
            <a:ext cx="6192688" cy="477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just" eaLnBrk="1" hangingPunct="1">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sz="2800" dirty="0">
                <a:latin typeface="+mn-lt"/>
                <a:ea typeface="Verdana" panose="020B0604030504040204" pitchFamily="34" charset="0"/>
                <a:cs typeface="Verdana" panose="020B0604030504040204" pitchFamily="34" charset="0"/>
              </a:rPr>
              <a:t>Chicago Convention on International Civil Aviation</a:t>
            </a:r>
          </a:p>
          <a:p>
            <a:pPr marL="571500" indent="-571500" algn="just" eaLnBrk="1" hangingPunct="1">
              <a:buFont typeface="Arial" panose="020B0604020202020204" pitchFamily="34" charset="0"/>
              <a:buChar char="•"/>
              <a:defRPr/>
            </a:pPr>
            <a:endParaRPr lang="en-US" sz="28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sz="2800" dirty="0">
                <a:latin typeface="+mn-lt"/>
                <a:ea typeface="Verdana" panose="020B0604030504040204" pitchFamily="34" charset="0"/>
                <a:cs typeface="Verdana" panose="020B0604030504040204" pitchFamily="34" charset="0"/>
              </a:rPr>
              <a:t>Is your country a Member State? </a:t>
            </a:r>
          </a:p>
          <a:p>
            <a:pPr marL="571500" indent="-571500" algn="just" eaLnBrk="1" hangingPunct="1">
              <a:buFont typeface="Arial" panose="020B0604020202020204" pitchFamily="34" charset="0"/>
              <a:buChar char="•"/>
              <a:defRPr/>
            </a:pPr>
            <a:endParaRPr lang="en-US" sz="28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sz="2800" dirty="0">
                <a:latin typeface="+mn-lt"/>
                <a:ea typeface="Verdana" panose="020B0604030504040204" pitchFamily="34" charset="0"/>
                <a:cs typeface="Verdana" panose="020B0604030504040204" pitchFamily="34" charset="0"/>
              </a:rPr>
              <a:t>If not, is it important to be a Member State? </a:t>
            </a:r>
          </a:p>
          <a:p>
            <a:pPr marL="571500" indent="-571500" algn="just" eaLnBrk="1" hangingPunct="1">
              <a:buFont typeface="Arial" panose="020B0604020202020204" pitchFamily="34" charset="0"/>
              <a:buChar char="•"/>
              <a:defRPr/>
            </a:pPr>
            <a:endParaRPr lang="en-US" sz="28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sz="2800" dirty="0">
                <a:latin typeface="+mn-lt"/>
                <a:ea typeface="Verdana" panose="020B0604030504040204" pitchFamily="34" charset="0"/>
                <a:cs typeface="Verdana" panose="020B0604030504040204" pitchFamily="34" charset="0"/>
              </a:rPr>
              <a:t>Only 52 states were involved in the drafting and negotiation process </a:t>
            </a:r>
          </a:p>
        </p:txBody>
      </p:sp>
    </p:spTree>
    <p:extLst>
      <p:ext uri="{BB962C8B-B14F-4D97-AF65-F5344CB8AC3E}">
        <p14:creationId xmlns:p14="http://schemas.microsoft.com/office/powerpoint/2010/main" val="355278469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xmlns="" id="{4D27D9AC-4ADB-45D9-AFA6-8E0CDEC5466B}"/>
              </a:ext>
            </a:extLst>
          </p:cNvPr>
          <p:cNvSpPr>
            <a:spLocks noChangeArrowheads="1"/>
          </p:cNvSpPr>
          <p:nvPr/>
        </p:nvSpPr>
        <p:spPr bwMode="auto">
          <a:xfrm>
            <a:off x="722312" y="1231904"/>
            <a:ext cx="756559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en-US" sz="4400" b="1" dirty="0">
                <a:solidFill>
                  <a:srgbClr val="FF0000"/>
                </a:solidFill>
                <a:latin typeface="+mn-lt"/>
                <a:ea typeface="Verdana" panose="020B0604030504040204" pitchFamily="34" charset="0"/>
                <a:cs typeface="Verdana" panose="020B0604030504040204" pitchFamily="34" charset="0"/>
              </a:rPr>
              <a:t>MYTH: </a:t>
            </a:r>
          </a:p>
          <a:p>
            <a:pPr algn="ctr" eaLnBrk="1" hangingPunct="1">
              <a:defRPr/>
            </a:pPr>
            <a:r>
              <a:rPr lang="en-US" sz="4200" dirty="0" smtClean="0">
                <a:latin typeface="+mn-lt"/>
                <a:ea typeface="Verdana" panose="020B0604030504040204" pitchFamily="34" charset="0"/>
                <a:cs typeface="Verdana" panose="020B0604030504040204" pitchFamily="34" charset="0"/>
              </a:rPr>
              <a:t>the Budapest </a:t>
            </a:r>
            <a:r>
              <a:rPr lang="en-US" sz="4200" dirty="0">
                <a:latin typeface="+mn-lt"/>
                <a:ea typeface="Verdana" panose="020B0604030504040204" pitchFamily="34" charset="0"/>
                <a:cs typeface="Verdana" panose="020B0604030504040204" pitchFamily="34" charset="0"/>
              </a:rPr>
              <a:t>Convention </a:t>
            </a:r>
            <a:r>
              <a:rPr lang="en-US" sz="4200" b="1" dirty="0" smtClean="0">
                <a:latin typeface="+mn-lt"/>
                <a:ea typeface="Verdana" panose="020B0604030504040204" pitchFamily="34" charset="0"/>
                <a:cs typeface="Verdana" panose="020B0604030504040204" pitchFamily="34" charset="0"/>
              </a:rPr>
              <a:t>favors </a:t>
            </a:r>
            <a:r>
              <a:rPr lang="en-US" sz="4200" b="1" dirty="0">
                <a:latin typeface="+mn-lt"/>
                <a:ea typeface="Verdana" panose="020B0604030504040204" pitchFamily="34" charset="0"/>
                <a:cs typeface="Verdana" panose="020B0604030504040204" pitchFamily="34" charset="0"/>
              </a:rPr>
              <a:t>infrastructure countries</a:t>
            </a:r>
            <a:endParaRPr lang="en-GB" sz="2800" b="1" dirty="0">
              <a:latin typeface="+mn-lt"/>
              <a:ea typeface="Verdana" panose="020B0604030504040204" pitchFamily="34" charset="0"/>
              <a:cs typeface="Verdana" panose="020B0604030504040204" pitchFamily="34" charset="0"/>
            </a:endParaRPr>
          </a:p>
        </p:txBody>
      </p:sp>
      <p:sp>
        <p:nvSpPr>
          <p:cNvPr id="13" name="TextBox 7">
            <a:extLst>
              <a:ext uri="{FF2B5EF4-FFF2-40B4-BE49-F238E27FC236}">
                <a16:creationId xmlns:a16="http://schemas.microsoft.com/office/drawing/2014/main" xmlns=""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Myth </a:t>
            </a:r>
          </a:p>
        </p:txBody>
      </p:sp>
      <p:pic>
        <p:nvPicPr>
          <p:cNvPr id="4" name="Picture 4" descr="Image result for silicon valley map with logo">
            <a:extLst>
              <a:ext uri="{FF2B5EF4-FFF2-40B4-BE49-F238E27FC236}">
                <a16:creationId xmlns:a16="http://schemas.microsoft.com/office/drawing/2014/main" xmlns="" id="{EBD15251-7726-4E79-A24B-C85C330103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3952152"/>
            <a:ext cx="5832648" cy="2500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705940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rPr>
              <a:t>Reality </a:t>
            </a:r>
          </a:p>
        </p:txBody>
      </p:sp>
      <p:sp>
        <p:nvSpPr>
          <p:cNvPr id="11" name="Rectangle 2"/>
          <p:cNvSpPr>
            <a:spLocks noChangeArrowheads="1"/>
          </p:cNvSpPr>
          <p:nvPr/>
        </p:nvSpPr>
        <p:spPr bwMode="auto">
          <a:xfrm>
            <a:off x="467544" y="1333792"/>
            <a:ext cx="8352928" cy="432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500" b="1" i="0" u="none" strike="noStrike" kern="1200" cap="none" spc="0" normalizeH="0" baseline="0" noProof="0" dirty="0">
                <a:ln>
                  <a:noFill/>
                </a:ln>
                <a:solidFill>
                  <a:prstClr val="black"/>
                </a:solidFill>
                <a:effectLst/>
                <a:uLnTx/>
                <a:uFillTx/>
                <a:latin typeface="+mn-lt"/>
                <a:ea typeface="Verdana" panose="020B0604030504040204" pitchFamily="34" charset="0"/>
                <a:cs typeface="Verdana" panose="020B0604030504040204" pitchFamily="34" charset="0"/>
              </a:rPr>
              <a:t>THE </a:t>
            </a:r>
            <a:r>
              <a:rPr kumimoji="0" lang="en-US" sz="3500" b="1" i="0" u="none" strike="noStrike" kern="1200" cap="none" spc="0" normalizeH="0" baseline="0" noProof="0" dirty="0">
                <a:ln>
                  <a:noFill/>
                </a:ln>
                <a:solidFill>
                  <a:srgbClr val="FF0000"/>
                </a:solidFill>
                <a:effectLst/>
                <a:uLnTx/>
                <a:uFillTx/>
                <a:latin typeface="+mn-lt"/>
                <a:ea typeface="Verdana" panose="020B0604030504040204" pitchFamily="34" charset="0"/>
                <a:cs typeface="Verdana" panose="020B0604030504040204" pitchFamily="34" charset="0"/>
              </a:rPr>
              <a:t>REALITY </a:t>
            </a:r>
            <a:r>
              <a:rPr kumimoji="0" lang="en-US" sz="3500" b="1" i="0" u="none" strike="noStrike" kern="1200" cap="none" spc="0" normalizeH="0" baseline="0" noProof="0" dirty="0" smtClean="0">
                <a:ln>
                  <a:noFill/>
                </a:ln>
                <a:solidFill>
                  <a:prstClr val="black"/>
                </a:solidFill>
                <a:effectLst/>
                <a:uLnTx/>
                <a:uFillTx/>
                <a:latin typeface="+mn-lt"/>
                <a:ea typeface="Verdana" panose="020B0604030504040204" pitchFamily="34" charset="0"/>
                <a:cs typeface="Verdana" panose="020B0604030504040204" pitchFamily="34" charset="0"/>
              </a:rPr>
              <a:t>IS AS FOLLOWS:</a:t>
            </a:r>
            <a:endParaRPr kumimoji="0" lang="en-US" sz="3500" b="0" i="0" u="none" strike="noStrike" kern="1200" cap="none" spc="0" normalizeH="0" baseline="0" noProof="0" dirty="0">
              <a:ln>
                <a:noFill/>
              </a:ln>
              <a:solidFill>
                <a:prstClr val="black"/>
              </a:solidFill>
              <a:effectLst/>
              <a:uLnTx/>
              <a:uFillTx/>
              <a:latin typeface="+mn-lt"/>
              <a:ea typeface="Verdana" panose="020B0604030504040204" pitchFamily="34" charset="0"/>
              <a:cs typeface="Verdana" panose="020B0604030504040204" pitchFamily="34" charset="0"/>
            </a:endParaRPr>
          </a:p>
          <a:p>
            <a:pPr algn="just" eaLnBrk="1" hangingPunct="1">
              <a:defRPr/>
            </a:pPr>
            <a:endParaRPr lang="en-US" sz="24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sz="2400" dirty="0">
                <a:latin typeface="+mn-lt"/>
                <a:ea typeface="Verdana" panose="020B0604030504040204" pitchFamily="34" charset="0"/>
                <a:cs typeface="Verdana" panose="020B0604030504040204" pitchFamily="34" charset="0"/>
              </a:rPr>
              <a:t>Developing countries’ requests to infrastructure or developed countries not always forthcoming</a:t>
            </a:r>
          </a:p>
          <a:p>
            <a:pPr marL="571500" indent="-571500" algn="just" eaLnBrk="1" hangingPunct="1">
              <a:buFont typeface="Arial" panose="020B0604020202020204" pitchFamily="34" charset="0"/>
              <a:buChar char="•"/>
              <a:defRPr/>
            </a:pPr>
            <a:endParaRPr lang="en-US" sz="2400" dirty="0">
              <a:latin typeface="+mn-lt"/>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en-US" sz="2400" dirty="0">
                <a:latin typeface="+mn-lt"/>
                <a:ea typeface="Verdana" panose="020B0604030504040204" pitchFamily="34" charset="0"/>
                <a:cs typeface="Verdana" panose="020B0604030504040204" pitchFamily="34" charset="0"/>
              </a:rPr>
              <a:t>Budapest Convention is the only legally binding mechanism for developing countries to obtain electronic evidence from infrastructure countries</a:t>
            </a:r>
          </a:p>
          <a:p>
            <a:pPr marL="571500" indent="-571500" eaLnBrk="1" hangingPunct="1">
              <a:buFont typeface="Arial" panose="020B0604020202020204" pitchFamily="34" charset="0"/>
              <a:buChar char="•"/>
              <a:defRPr/>
            </a:pPr>
            <a:endParaRPr lang="en-US" sz="2400" dirty="0">
              <a:latin typeface="+mn-lt"/>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en-US" sz="2400" dirty="0">
                <a:latin typeface="+mn-lt"/>
                <a:ea typeface="Verdana" panose="020B0604030504040204" pitchFamily="34" charset="0"/>
                <a:cs typeface="Verdana" panose="020B0604030504040204" pitchFamily="34" charset="0"/>
              </a:rPr>
              <a:t>Developing countries usually have more flexibility to deny in case of political offences more than US, UK etc.</a:t>
            </a:r>
          </a:p>
        </p:txBody>
      </p:sp>
    </p:spTree>
    <p:extLst>
      <p:ext uri="{BB962C8B-B14F-4D97-AF65-F5344CB8AC3E}">
        <p14:creationId xmlns:p14="http://schemas.microsoft.com/office/powerpoint/2010/main" val="261664951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rPr>
              <a:t>Reality </a:t>
            </a:r>
          </a:p>
        </p:txBody>
      </p:sp>
      <p:sp>
        <p:nvSpPr>
          <p:cNvPr id="11" name="Rectangle 2"/>
          <p:cNvSpPr>
            <a:spLocks noChangeArrowheads="1"/>
          </p:cNvSpPr>
          <p:nvPr/>
        </p:nvSpPr>
        <p:spPr bwMode="auto">
          <a:xfrm>
            <a:off x="467544" y="1124744"/>
            <a:ext cx="8352928" cy="4693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500" b="1" i="0" u="none" strike="noStrike" kern="1200" cap="none" spc="0" normalizeH="0" baseline="0" noProof="0" dirty="0">
                <a:ln>
                  <a:noFill/>
                </a:ln>
                <a:solidFill>
                  <a:prstClr val="black"/>
                </a:solidFill>
                <a:effectLst/>
                <a:uLnTx/>
                <a:uFillTx/>
                <a:latin typeface="+mn-lt"/>
                <a:ea typeface="Verdana" panose="020B0604030504040204" pitchFamily="34" charset="0"/>
                <a:cs typeface="Verdana" panose="020B0604030504040204" pitchFamily="34" charset="0"/>
              </a:rPr>
              <a:t>THE </a:t>
            </a:r>
            <a:r>
              <a:rPr kumimoji="0" lang="en-US" sz="3500" b="1" i="0" u="none" strike="noStrike" kern="1200" cap="none" spc="0" normalizeH="0" baseline="0" noProof="0" dirty="0">
                <a:ln>
                  <a:noFill/>
                </a:ln>
                <a:solidFill>
                  <a:srgbClr val="FF0000"/>
                </a:solidFill>
                <a:effectLst/>
                <a:uLnTx/>
                <a:uFillTx/>
                <a:latin typeface="+mn-lt"/>
                <a:ea typeface="Verdana" panose="020B0604030504040204" pitchFamily="34" charset="0"/>
                <a:cs typeface="Verdana" panose="020B0604030504040204" pitchFamily="34" charset="0"/>
              </a:rPr>
              <a:t>REALITY </a:t>
            </a:r>
            <a:r>
              <a:rPr kumimoji="0" lang="en-US" sz="3500" b="1" i="0" u="none" strike="noStrike" kern="1200" cap="none" spc="0" normalizeH="0" baseline="0" noProof="0" dirty="0" smtClean="0">
                <a:ln>
                  <a:noFill/>
                </a:ln>
                <a:solidFill>
                  <a:prstClr val="black"/>
                </a:solidFill>
                <a:effectLst/>
                <a:uLnTx/>
                <a:uFillTx/>
                <a:latin typeface="+mn-lt"/>
                <a:ea typeface="Verdana" panose="020B0604030504040204" pitchFamily="34" charset="0"/>
                <a:cs typeface="Verdana" panose="020B0604030504040204" pitchFamily="34" charset="0"/>
              </a:rPr>
              <a:t>IS AS</a:t>
            </a:r>
            <a:r>
              <a:rPr kumimoji="0" lang="en-US" sz="3500" b="1" i="0" u="none" strike="noStrike" kern="1200" cap="none" spc="0" normalizeH="0" noProof="0" dirty="0" smtClean="0">
                <a:ln>
                  <a:noFill/>
                </a:ln>
                <a:solidFill>
                  <a:prstClr val="black"/>
                </a:solidFill>
                <a:effectLst/>
                <a:uLnTx/>
                <a:uFillTx/>
                <a:latin typeface="+mn-lt"/>
                <a:ea typeface="Verdana" panose="020B0604030504040204" pitchFamily="34" charset="0"/>
                <a:cs typeface="Verdana" panose="020B0604030504040204" pitchFamily="34" charset="0"/>
              </a:rPr>
              <a:t> FOLLOWS</a:t>
            </a:r>
            <a:r>
              <a:rPr kumimoji="0" lang="en-US" sz="3500" b="1" i="0" u="none" strike="noStrike" kern="1200" cap="none" spc="0" normalizeH="0" baseline="0" noProof="0" dirty="0" smtClean="0">
                <a:ln>
                  <a:noFill/>
                </a:ln>
                <a:solidFill>
                  <a:prstClr val="black"/>
                </a:solidFill>
                <a:effectLst/>
                <a:uLnTx/>
                <a:uFillTx/>
                <a:latin typeface="+mn-lt"/>
                <a:ea typeface="Verdana" panose="020B0604030504040204" pitchFamily="34" charset="0"/>
                <a:cs typeface="Verdana" panose="020B0604030504040204" pitchFamily="34" charset="0"/>
              </a:rPr>
              <a:t>:</a:t>
            </a:r>
            <a:endParaRPr kumimoji="0" lang="en-US" sz="3500" b="0" i="0" u="none" strike="noStrike" kern="1200" cap="none" spc="0" normalizeH="0" baseline="0" noProof="0" dirty="0">
              <a:ln>
                <a:noFill/>
              </a:ln>
              <a:solidFill>
                <a:prstClr val="black"/>
              </a:solidFill>
              <a:effectLst/>
              <a:uLnTx/>
              <a:uFillTx/>
              <a:latin typeface="+mn-lt"/>
              <a:ea typeface="Verdana" panose="020B0604030504040204" pitchFamily="34" charset="0"/>
              <a:cs typeface="Verdana" panose="020B0604030504040204" pitchFamily="34" charset="0"/>
            </a:endParaRPr>
          </a:p>
          <a:p>
            <a:pPr algn="just" eaLnBrk="1" hangingPunct="1">
              <a:defRPr/>
            </a:pPr>
            <a:endParaRPr lang="en-US" sz="2400"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sz="2400" dirty="0">
                <a:latin typeface="+mn-lt"/>
                <a:ea typeface="Verdana" panose="020B0604030504040204" pitchFamily="34" charset="0"/>
                <a:cs typeface="Verdana" panose="020B0604030504040204" pitchFamily="34" charset="0"/>
              </a:rPr>
              <a:t>The Budapest Convention gives countries the ability to directly or through the US government request expeditious preservation of data by US service providers </a:t>
            </a:r>
          </a:p>
          <a:p>
            <a:pPr marL="571500" indent="-571500" algn="just"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sz="2400" dirty="0">
                <a:latin typeface="+mn-lt"/>
                <a:ea typeface="Verdana" panose="020B0604030504040204" pitchFamily="34" charset="0"/>
                <a:cs typeface="Verdana" panose="020B0604030504040204" pitchFamily="34" charset="0"/>
              </a:rPr>
              <a:t>It also provides countries with the ability to directly seek the production of subscriber information from US service providers </a:t>
            </a:r>
          </a:p>
          <a:p>
            <a:pPr marL="571500" indent="-571500" algn="just"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sz="2400" dirty="0">
                <a:latin typeface="+mn-lt"/>
                <a:ea typeface="Verdana" panose="020B0604030504040204" pitchFamily="34" charset="0"/>
                <a:cs typeface="Verdana" panose="020B0604030504040204" pitchFamily="34" charset="0"/>
              </a:rPr>
              <a:t>Service providers are more likely to cooperate with Budapest Convention parties since parties have appropriate safeguards </a:t>
            </a:r>
          </a:p>
        </p:txBody>
      </p:sp>
    </p:spTree>
    <p:extLst>
      <p:ext uri="{BB962C8B-B14F-4D97-AF65-F5344CB8AC3E}">
        <p14:creationId xmlns:p14="http://schemas.microsoft.com/office/powerpoint/2010/main" val="132289433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rPr>
              <a:t>Reality </a:t>
            </a:r>
          </a:p>
        </p:txBody>
      </p:sp>
      <p:graphicFrame>
        <p:nvGraphicFramePr>
          <p:cNvPr id="9" name="Chart 8">
            <a:extLst>
              <a:ext uri="{FF2B5EF4-FFF2-40B4-BE49-F238E27FC236}">
                <a16:creationId xmlns:a16="http://schemas.microsoft.com/office/drawing/2014/main" xmlns="" id="{A66B01F5-B315-4227-8CF2-EE4D16932C95}"/>
              </a:ext>
            </a:extLst>
          </p:cNvPr>
          <p:cNvGraphicFramePr/>
          <p:nvPr>
            <p:extLst/>
          </p:nvPr>
        </p:nvGraphicFramePr>
        <p:xfrm>
          <a:off x="395536" y="1412777"/>
          <a:ext cx="8496944" cy="518457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5682938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rPr>
              <a:t>Reality</a:t>
            </a:r>
            <a:endParaRPr lang="en-GB" sz="2700" b="1" dirty="0">
              <a:solidFill>
                <a:schemeClr val="bg1"/>
              </a:solidFill>
              <a:latin typeface="Verdana" panose="020B0604030504040204" pitchFamily="34" charset="0"/>
            </a:endParaRPr>
          </a:p>
        </p:txBody>
      </p:sp>
      <p:graphicFrame>
        <p:nvGraphicFramePr>
          <p:cNvPr id="9" name="Chart 8">
            <a:extLst>
              <a:ext uri="{FF2B5EF4-FFF2-40B4-BE49-F238E27FC236}">
                <a16:creationId xmlns:a16="http://schemas.microsoft.com/office/drawing/2014/main" xmlns="" id="{A66B01F5-B315-4227-8CF2-EE4D16932C95}"/>
              </a:ext>
            </a:extLst>
          </p:cNvPr>
          <p:cNvGraphicFramePr/>
          <p:nvPr>
            <p:extLst/>
          </p:nvPr>
        </p:nvGraphicFramePr>
        <p:xfrm>
          <a:off x="395536" y="1396999"/>
          <a:ext cx="8496944" cy="488739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1394869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rPr>
              <a:t>Reality</a:t>
            </a:r>
            <a:endParaRPr lang="en-GB" sz="2700" b="1" dirty="0">
              <a:solidFill>
                <a:schemeClr val="bg1"/>
              </a:solidFill>
              <a:latin typeface="Verdana" panose="020B0604030504040204" pitchFamily="34" charset="0"/>
            </a:endParaRPr>
          </a:p>
        </p:txBody>
      </p:sp>
      <p:graphicFrame>
        <p:nvGraphicFramePr>
          <p:cNvPr id="9" name="Chart 8">
            <a:extLst>
              <a:ext uri="{FF2B5EF4-FFF2-40B4-BE49-F238E27FC236}">
                <a16:creationId xmlns:a16="http://schemas.microsoft.com/office/drawing/2014/main" xmlns="" id="{A66B01F5-B315-4227-8CF2-EE4D16932C95}"/>
              </a:ext>
            </a:extLst>
          </p:cNvPr>
          <p:cNvGraphicFramePr/>
          <p:nvPr>
            <p:extLst/>
          </p:nvPr>
        </p:nvGraphicFramePr>
        <p:xfrm>
          <a:off x="395536" y="1396999"/>
          <a:ext cx="8496944" cy="488739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5028974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rPr>
              <a:t>Reality</a:t>
            </a:r>
            <a:endParaRPr lang="en-GB" sz="2700" b="1" dirty="0">
              <a:solidFill>
                <a:schemeClr val="bg1"/>
              </a:solidFill>
              <a:latin typeface="Verdana" panose="020B0604030504040204" pitchFamily="34" charset="0"/>
            </a:endParaRPr>
          </a:p>
        </p:txBody>
      </p:sp>
      <p:graphicFrame>
        <p:nvGraphicFramePr>
          <p:cNvPr id="9" name="Chart 8">
            <a:extLst>
              <a:ext uri="{FF2B5EF4-FFF2-40B4-BE49-F238E27FC236}">
                <a16:creationId xmlns:a16="http://schemas.microsoft.com/office/drawing/2014/main" xmlns="" id="{A66B01F5-B315-4227-8CF2-EE4D16932C95}"/>
              </a:ext>
            </a:extLst>
          </p:cNvPr>
          <p:cNvGraphicFramePr/>
          <p:nvPr>
            <p:extLst/>
          </p:nvPr>
        </p:nvGraphicFramePr>
        <p:xfrm>
          <a:off x="395536" y="1396999"/>
          <a:ext cx="8496944" cy="488739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0105321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xmlns="" id="{4D27D9AC-4ADB-45D9-AFA6-8E0CDEC5466B}"/>
              </a:ext>
            </a:extLst>
          </p:cNvPr>
          <p:cNvSpPr>
            <a:spLocks noChangeArrowheads="1"/>
          </p:cNvSpPr>
          <p:nvPr/>
        </p:nvSpPr>
        <p:spPr bwMode="auto">
          <a:xfrm>
            <a:off x="722312" y="1231904"/>
            <a:ext cx="756559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endParaRPr lang="en-US" sz="3200" b="1" dirty="0" smtClean="0">
              <a:solidFill>
                <a:srgbClr val="FF0000"/>
              </a:solidFill>
              <a:latin typeface="+mn-lt"/>
              <a:ea typeface="Verdana" panose="020B0604030504040204" pitchFamily="34" charset="0"/>
              <a:cs typeface="Verdana" panose="020B0604030504040204" pitchFamily="34" charset="0"/>
            </a:endParaRPr>
          </a:p>
          <a:p>
            <a:pPr algn="ctr" eaLnBrk="1" hangingPunct="1">
              <a:defRPr/>
            </a:pPr>
            <a:r>
              <a:rPr lang="en-US" sz="3200" b="1" dirty="0" smtClean="0">
                <a:solidFill>
                  <a:srgbClr val="FF0000"/>
                </a:solidFill>
                <a:latin typeface="+mn-lt"/>
                <a:ea typeface="Verdana" panose="020B0604030504040204" pitchFamily="34" charset="0"/>
                <a:cs typeface="Verdana" panose="020B0604030504040204" pitchFamily="34" charset="0"/>
              </a:rPr>
              <a:t>MYTH</a:t>
            </a:r>
            <a:r>
              <a:rPr lang="en-US" sz="3200" b="1" dirty="0">
                <a:solidFill>
                  <a:srgbClr val="FF0000"/>
                </a:solidFill>
                <a:latin typeface="+mn-lt"/>
                <a:ea typeface="Verdana" panose="020B0604030504040204" pitchFamily="34" charset="0"/>
                <a:cs typeface="Verdana" panose="020B0604030504040204" pitchFamily="34" charset="0"/>
              </a:rPr>
              <a:t>: </a:t>
            </a:r>
          </a:p>
          <a:p>
            <a:pPr algn="ctr" eaLnBrk="1" hangingPunct="1">
              <a:defRPr/>
            </a:pPr>
            <a:r>
              <a:rPr lang="en-US" sz="3200" dirty="0" smtClean="0">
                <a:latin typeface="+mn-lt"/>
                <a:ea typeface="Verdana" panose="020B0604030504040204" pitchFamily="34" charset="0"/>
                <a:cs typeface="Verdana" panose="020B0604030504040204" pitchFamily="34" charset="0"/>
              </a:rPr>
              <a:t>The Budapest </a:t>
            </a:r>
            <a:r>
              <a:rPr lang="en-US" sz="3200" dirty="0">
                <a:latin typeface="+mn-lt"/>
                <a:ea typeface="Verdana" panose="020B0604030504040204" pitchFamily="34" charset="0"/>
                <a:cs typeface="Verdana" panose="020B0604030504040204" pitchFamily="34" charset="0"/>
              </a:rPr>
              <a:t>Convention provides </a:t>
            </a:r>
            <a:r>
              <a:rPr lang="en-US" sz="3200" b="1" dirty="0">
                <a:latin typeface="+mn-lt"/>
                <a:ea typeface="Verdana" panose="020B0604030504040204" pitchFamily="34" charset="0"/>
                <a:cs typeface="Verdana" panose="020B0604030504040204" pitchFamily="34" charset="0"/>
              </a:rPr>
              <a:t>unrestricted, automatic access to data</a:t>
            </a:r>
            <a:endParaRPr lang="en-GB" sz="3200" b="1" dirty="0">
              <a:latin typeface="+mn-lt"/>
              <a:ea typeface="Verdana" panose="020B0604030504040204" pitchFamily="34" charset="0"/>
              <a:cs typeface="Verdana" panose="020B0604030504040204" pitchFamily="34" charset="0"/>
            </a:endParaRPr>
          </a:p>
        </p:txBody>
      </p:sp>
      <p:sp>
        <p:nvSpPr>
          <p:cNvPr id="13" name="TextBox 7">
            <a:extLst>
              <a:ext uri="{FF2B5EF4-FFF2-40B4-BE49-F238E27FC236}">
                <a16:creationId xmlns:a16="http://schemas.microsoft.com/office/drawing/2014/main" xmlns=""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mn-lt"/>
                <a:ea typeface="Verdana" panose="020B0604030504040204" pitchFamily="34" charset="0"/>
                <a:cs typeface="Verdana" charset="0"/>
              </a:rPr>
              <a:t>Myth </a:t>
            </a:r>
          </a:p>
        </p:txBody>
      </p:sp>
      <p:pic>
        <p:nvPicPr>
          <p:cNvPr id="6" name="Picture 2" descr="Image result for &quot;open access&quot;">
            <a:extLst>
              <a:ext uri="{FF2B5EF4-FFF2-40B4-BE49-F238E27FC236}">
                <a16:creationId xmlns:a16="http://schemas.microsoft.com/office/drawing/2014/main" xmlns="" id="{C8186523-39EB-4B8A-9BDC-C4178C99CE7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2496" y="4888560"/>
            <a:ext cx="4016385" cy="144966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xmlns="" id="{81066EA7-C2EF-4F6A-A311-EE291D9CAF15}"/>
              </a:ext>
            </a:extLst>
          </p:cNvPr>
          <p:cNvPicPr>
            <a:picLocks noChangeAspect="1"/>
          </p:cNvPicPr>
          <p:nvPr/>
        </p:nvPicPr>
        <p:blipFill>
          <a:blip r:embed="rId4"/>
          <a:stretch>
            <a:fillRect/>
          </a:stretch>
        </p:blipFill>
        <p:spPr>
          <a:xfrm>
            <a:off x="4655121" y="4690147"/>
            <a:ext cx="4429683" cy="1871898"/>
          </a:xfrm>
          <a:prstGeom prst="rect">
            <a:avLst/>
          </a:prstGeom>
        </p:spPr>
      </p:pic>
    </p:spTree>
    <p:extLst>
      <p:ext uri="{BB962C8B-B14F-4D97-AF65-F5344CB8AC3E}">
        <p14:creationId xmlns:p14="http://schemas.microsoft.com/office/powerpoint/2010/main" val="183379770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rPr>
              <a:t>Reality </a:t>
            </a:r>
          </a:p>
        </p:txBody>
      </p:sp>
      <p:sp>
        <p:nvSpPr>
          <p:cNvPr id="11" name="Rectangle 2"/>
          <p:cNvSpPr>
            <a:spLocks noChangeArrowheads="1"/>
          </p:cNvSpPr>
          <p:nvPr/>
        </p:nvSpPr>
        <p:spPr bwMode="auto">
          <a:xfrm>
            <a:off x="467544" y="1333792"/>
            <a:ext cx="8352928" cy="432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500" b="1" i="0" u="none" strike="noStrike" kern="1200" cap="none" spc="0" normalizeH="0" baseline="0" noProof="0" dirty="0">
                <a:ln>
                  <a:noFill/>
                </a:ln>
                <a:solidFill>
                  <a:prstClr val="black"/>
                </a:solidFill>
                <a:effectLst/>
                <a:uLnTx/>
                <a:uFillTx/>
                <a:latin typeface="+mn-lt"/>
                <a:ea typeface="Verdana" panose="020B0604030504040204" pitchFamily="34" charset="0"/>
                <a:cs typeface="Verdana" panose="020B0604030504040204" pitchFamily="34" charset="0"/>
              </a:rPr>
              <a:t>THE </a:t>
            </a:r>
            <a:r>
              <a:rPr kumimoji="0" lang="en-US" sz="3500" b="1" i="0" u="none" strike="noStrike" kern="1200" cap="none" spc="0" normalizeH="0" baseline="0" noProof="0" dirty="0">
                <a:ln>
                  <a:noFill/>
                </a:ln>
                <a:solidFill>
                  <a:srgbClr val="FF0000"/>
                </a:solidFill>
                <a:effectLst/>
                <a:uLnTx/>
                <a:uFillTx/>
                <a:latin typeface="+mn-lt"/>
                <a:ea typeface="Verdana" panose="020B0604030504040204" pitchFamily="34" charset="0"/>
                <a:cs typeface="Verdana" panose="020B0604030504040204" pitchFamily="34" charset="0"/>
              </a:rPr>
              <a:t>REALITY </a:t>
            </a:r>
            <a:r>
              <a:rPr kumimoji="0" lang="en-US" sz="3500" b="1" i="0" u="none" strike="noStrike" kern="1200" cap="none" spc="0" normalizeH="0" baseline="0" noProof="0" dirty="0" smtClean="0">
                <a:ln>
                  <a:noFill/>
                </a:ln>
                <a:solidFill>
                  <a:prstClr val="black"/>
                </a:solidFill>
                <a:effectLst/>
                <a:uLnTx/>
                <a:uFillTx/>
                <a:latin typeface="+mn-lt"/>
                <a:ea typeface="Verdana" panose="020B0604030504040204" pitchFamily="34" charset="0"/>
                <a:cs typeface="Verdana" panose="020B0604030504040204" pitchFamily="34" charset="0"/>
              </a:rPr>
              <a:t>IS AS FOLLOWS:</a:t>
            </a:r>
            <a:endParaRPr kumimoji="0" lang="en-US" sz="3500" b="0" i="0" u="none" strike="noStrike" kern="1200" cap="none" spc="0" normalizeH="0" baseline="0" noProof="0" dirty="0">
              <a:ln>
                <a:noFill/>
              </a:ln>
              <a:solidFill>
                <a:prstClr val="black"/>
              </a:solidFill>
              <a:effectLst/>
              <a:uLnTx/>
              <a:uFillTx/>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No unrestricted access to local data </a:t>
            </a:r>
          </a:p>
          <a:p>
            <a:pPr marL="571500" indent="-571500"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Grounds for refusal include:</a:t>
            </a:r>
          </a:p>
          <a:p>
            <a:pPr marL="1314450" lvl="1" indent="-571500"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Absence of dual criminality </a:t>
            </a:r>
          </a:p>
          <a:p>
            <a:pPr marL="1314450" lvl="1" indent="-571500"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Political offence</a:t>
            </a:r>
          </a:p>
          <a:p>
            <a:pPr marL="1314450" lvl="1" indent="-571500"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Prejudice sovereignty</a:t>
            </a:r>
          </a:p>
          <a:p>
            <a:pPr marL="1314450" lvl="1" indent="-571500"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Prejudice security</a:t>
            </a:r>
          </a:p>
          <a:p>
            <a:pPr marL="1314450" lvl="1" indent="-571500"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Prejudice </a:t>
            </a:r>
            <a:r>
              <a:rPr lang="en-US" dirty="0" smtClean="0">
                <a:latin typeface="+mn-lt"/>
                <a:ea typeface="Verdana" panose="020B0604030504040204" pitchFamily="34" charset="0"/>
                <a:cs typeface="Verdana" panose="020B0604030504040204" pitchFamily="34" charset="0"/>
              </a:rPr>
              <a:t>order </a:t>
            </a:r>
            <a:r>
              <a:rPr lang="en-US" dirty="0">
                <a:latin typeface="+mn-lt"/>
                <a:ea typeface="Verdana" panose="020B0604030504040204" pitchFamily="34" charset="0"/>
                <a:cs typeface="Verdana" panose="020B0604030504040204" pitchFamily="34" charset="0"/>
              </a:rPr>
              <a:t>public </a:t>
            </a:r>
          </a:p>
          <a:p>
            <a:pPr marL="1314450" lvl="1" indent="-571500"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Prejudice other essential interests</a:t>
            </a:r>
          </a:p>
        </p:txBody>
      </p:sp>
    </p:spTree>
    <p:extLst>
      <p:ext uri="{BB962C8B-B14F-4D97-AF65-F5344CB8AC3E}">
        <p14:creationId xmlns:p14="http://schemas.microsoft.com/office/powerpoint/2010/main" val="9200699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75119" y="235879"/>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The Budapest </a:t>
            </a:r>
            <a:r>
              <a:rPr lang="en-GB" sz="2700" dirty="0" smtClean="0">
                <a:solidFill>
                  <a:schemeClr val="bg1"/>
                </a:solidFill>
                <a:latin typeface="Verdana" panose="020B0604030504040204" pitchFamily="34" charset="0"/>
                <a:ea typeface="Verdana" panose="020B0604030504040204" pitchFamily="34" charset="0"/>
                <a:cs typeface="Verdana" charset="0"/>
              </a:rPr>
              <a:t>Convention: Scope</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0" name="Textfeld 12">
            <a:extLst>
              <a:ext uri="{FF2B5EF4-FFF2-40B4-BE49-F238E27FC236}">
                <a16:creationId xmlns:a16="http://schemas.microsoft.com/office/drawing/2014/main" xmlns="" id="{122F3459-C909-4A75-8C50-90D04D3C4B22}"/>
              </a:ext>
            </a:extLst>
          </p:cNvPr>
          <p:cNvSpPr txBox="1"/>
          <p:nvPr/>
        </p:nvSpPr>
        <p:spPr>
          <a:xfrm>
            <a:off x="157142" y="1206554"/>
            <a:ext cx="2786062" cy="3600986"/>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en-GB" sz="1900" b="1" dirty="0">
                <a:cs typeface="Verdana"/>
              </a:rPr>
              <a:t>Criminalising conduct</a:t>
            </a:r>
          </a:p>
          <a:p>
            <a:pPr marL="342900" indent="-342900" fontAlgn="auto">
              <a:spcBef>
                <a:spcPts val="0"/>
              </a:spcBef>
              <a:spcAft>
                <a:spcPts val="0"/>
              </a:spcAft>
              <a:buFont typeface="Wingdings" pitchFamily="2" charset="2"/>
              <a:buChar char="§"/>
              <a:defRPr/>
            </a:pPr>
            <a:r>
              <a:rPr lang="en-GB" sz="1900" dirty="0">
                <a:cs typeface="Verdana"/>
              </a:rPr>
              <a:t>Illegal access</a:t>
            </a:r>
          </a:p>
          <a:p>
            <a:pPr marL="342900" indent="-342900" fontAlgn="auto">
              <a:spcBef>
                <a:spcPts val="0"/>
              </a:spcBef>
              <a:spcAft>
                <a:spcPts val="0"/>
              </a:spcAft>
              <a:buFont typeface="Wingdings" pitchFamily="2" charset="2"/>
              <a:buChar char="§"/>
              <a:defRPr/>
            </a:pPr>
            <a:r>
              <a:rPr lang="en-GB" sz="1900" dirty="0">
                <a:cs typeface="Verdana"/>
              </a:rPr>
              <a:t>Illegal interception</a:t>
            </a:r>
          </a:p>
          <a:p>
            <a:pPr marL="342900" indent="-342900" fontAlgn="auto">
              <a:spcBef>
                <a:spcPts val="0"/>
              </a:spcBef>
              <a:spcAft>
                <a:spcPts val="0"/>
              </a:spcAft>
              <a:buFont typeface="Wingdings" pitchFamily="2" charset="2"/>
              <a:buChar char="§"/>
              <a:defRPr/>
            </a:pPr>
            <a:r>
              <a:rPr lang="en-GB" sz="1900" dirty="0">
                <a:cs typeface="Verdana"/>
              </a:rPr>
              <a:t>Data interference</a:t>
            </a:r>
          </a:p>
          <a:p>
            <a:pPr marL="342900" indent="-342900" fontAlgn="auto">
              <a:spcBef>
                <a:spcPts val="0"/>
              </a:spcBef>
              <a:spcAft>
                <a:spcPts val="0"/>
              </a:spcAft>
              <a:buFont typeface="Wingdings" pitchFamily="2" charset="2"/>
              <a:buChar char="§"/>
              <a:defRPr/>
            </a:pPr>
            <a:r>
              <a:rPr lang="en-GB" sz="1900" dirty="0">
                <a:cs typeface="Verdana"/>
              </a:rPr>
              <a:t>System interference</a:t>
            </a:r>
          </a:p>
          <a:p>
            <a:pPr marL="342900" indent="-342900" fontAlgn="auto">
              <a:spcBef>
                <a:spcPts val="0"/>
              </a:spcBef>
              <a:spcAft>
                <a:spcPts val="0"/>
              </a:spcAft>
              <a:buFont typeface="Wingdings" pitchFamily="2" charset="2"/>
              <a:buChar char="§"/>
              <a:defRPr/>
            </a:pPr>
            <a:r>
              <a:rPr lang="en-GB" sz="1900" dirty="0">
                <a:cs typeface="Verdana"/>
              </a:rPr>
              <a:t>Misuse of devices</a:t>
            </a:r>
          </a:p>
          <a:p>
            <a:pPr marL="342900" indent="-342900" fontAlgn="auto">
              <a:spcBef>
                <a:spcPts val="0"/>
              </a:spcBef>
              <a:spcAft>
                <a:spcPts val="0"/>
              </a:spcAft>
              <a:buFont typeface="Wingdings" pitchFamily="2" charset="2"/>
              <a:buChar char="§"/>
              <a:defRPr/>
            </a:pPr>
            <a:r>
              <a:rPr lang="en-GB" sz="1900" dirty="0">
                <a:cs typeface="Verdana"/>
              </a:rPr>
              <a:t>Fraud and forgery</a:t>
            </a:r>
          </a:p>
          <a:p>
            <a:pPr marL="342900" indent="-342900" fontAlgn="auto">
              <a:spcBef>
                <a:spcPts val="0"/>
              </a:spcBef>
              <a:spcAft>
                <a:spcPts val="0"/>
              </a:spcAft>
              <a:buFont typeface="Wingdings" pitchFamily="2" charset="2"/>
              <a:buChar char="§"/>
              <a:defRPr/>
            </a:pPr>
            <a:r>
              <a:rPr lang="en-GB" sz="1900" dirty="0">
                <a:cs typeface="Verdana"/>
              </a:rPr>
              <a:t>Child pornography</a:t>
            </a:r>
          </a:p>
          <a:p>
            <a:pPr marL="342900" indent="-342900" fontAlgn="auto">
              <a:spcBef>
                <a:spcPts val="0"/>
              </a:spcBef>
              <a:spcAft>
                <a:spcPts val="0"/>
              </a:spcAft>
              <a:buFont typeface="Wingdings" pitchFamily="2" charset="2"/>
              <a:buChar char="§"/>
              <a:defRPr/>
            </a:pPr>
            <a:r>
              <a:rPr lang="en-GB" sz="1900" dirty="0">
                <a:cs typeface="Verdana"/>
              </a:rPr>
              <a:t>IPR-offence</a:t>
            </a:r>
            <a:r>
              <a:rPr lang="de-DE" sz="1900" dirty="0">
                <a:cs typeface="Verdana"/>
              </a:rPr>
              <a:t>s</a:t>
            </a:r>
            <a:endParaRPr lang="en-US" sz="1900" dirty="0">
              <a:cs typeface="Verdana"/>
            </a:endParaRPr>
          </a:p>
          <a:p>
            <a:pPr marL="342900" indent="-342900" fontAlgn="auto">
              <a:spcBef>
                <a:spcPts val="0"/>
              </a:spcBef>
              <a:spcAft>
                <a:spcPts val="0"/>
              </a:spcAft>
              <a:buFont typeface="Wingdings" pitchFamily="2" charset="2"/>
              <a:buChar char="§"/>
              <a:defRPr/>
            </a:pPr>
            <a:r>
              <a:rPr lang="en-US" sz="1900" dirty="0">
                <a:cs typeface="Verdana"/>
              </a:rPr>
              <a:t>Attempt, Aiding &amp; Abetting</a:t>
            </a:r>
          </a:p>
          <a:p>
            <a:pPr marL="342900" indent="-342900" fontAlgn="auto">
              <a:spcBef>
                <a:spcPts val="0"/>
              </a:spcBef>
              <a:spcAft>
                <a:spcPts val="0"/>
              </a:spcAft>
              <a:buFont typeface="Wingdings" pitchFamily="2" charset="2"/>
              <a:buChar char="§"/>
              <a:defRPr/>
            </a:pPr>
            <a:r>
              <a:rPr lang="en-US" sz="1900" dirty="0">
                <a:cs typeface="Verdana"/>
              </a:rPr>
              <a:t>Corporate Liability</a:t>
            </a:r>
          </a:p>
        </p:txBody>
      </p:sp>
      <p:sp>
        <p:nvSpPr>
          <p:cNvPr id="21" name="Textfeld 4">
            <a:extLst>
              <a:ext uri="{FF2B5EF4-FFF2-40B4-BE49-F238E27FC236}">
                <a16:creationId xmlns:a16="http://schemas.microsoft.com/office/drawing/2014/main" xmlns="" id="{816E88E6-EA52-4247-B5D5-047E57E73689}"/>
              </a:ext>
            </a:extLst>
          </p:cNvPr>
          <p:cNvSpPr txBox="1"/>
          <p:nvPr/>
        </p:nvSpPr>
        <p:spPr>
          <a:xfrm>
            <a:off x="6372201" y="1142663"/>
            <a:ext cx="2570163" cy="5062924"/>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en-GB" sz="1900" b="1" dirty="0">
                <a:cs typeface="Verdana"/>
              </a:rPr>
              <a:t>International cooperation</a:t>
            </a:r>
          </a:p>
          <a:p>
            <a:pPr marL="361950" indent="-361950" fontAlgn="auto">
              <a:spcBef>
                <a:spcPts val="0"/>
              </a:spcBef>
              <a:spcAft>
                <a:spcPts val="0"/>
              </a:spcAft>
              <a:buFont typeface="Wingdings" pitchFamily="2" charset="2"/>
              <a:buChar char="§"/>
              <a:defRPr/>
            </a:pPr>
            <a:r>
              <a:rPr lang="en-GB" sz="1900" dirty="0">
                <a:cs typeface="Verdana"/>
              </a:rPr>
              <a:t>Extradition</a:t>
            </a:r>
          </a:p>
          <a:p>
            <a:pPr marL="361950" indent="-361950" fontAlgn="auto">
              <a:spcBef>
                <a:spcPts val="0"/>
              </a:spcBef>
              <a:spcAft>
                <a:spcPts val="0"/>
              </a:spcAft>
              <a:buFont typeface="Wingdings" pitchFamily="2" charset="2"/>
              <a:buChar char="§"/>
              <a:defRPr/>
            </a:pPr>
            <a:r>
              <a:rPr lang="en-GB" sz="1900" dirty="0">
                <a:cs typeface="Verdana"/>
              </a:rPr>
              <a:t>MLA</a:t>
            </a:r>
          </a:p>
          <a:p>
            <a:pPr marL="361950" indent="-361950" fontAlgn="auto">
              <a:spcBef>
                <a:spcPts val="0"/>
              </a:spcBef>
              <a:spcAft>
                <a:spcPts val="0"/>
              </a:spcAft>
              <a:buFont typeface="Wingdings" pitchFamily="2" charset="2"/>
              <a:buChar char="§"/>
              <a:defRPr/>
            </a:pPr>
            <a:r>
              <a:rPr lang="en-GB" sz="1900" dirty="0">
                <a:cs typeface="Verdana"/>
              </a:rPr>
              <a:t>Spontaneous information</a:t>
            </a:r>
          </a:p>
          <a:p>
            <a:pPr marL="361950" indent="-361950" fontAlgn="auto">
              <a:spcBef>
                <a:spcPts val="0"/>
              </a:spcBef>
              <a:spcAft>
                <a:spcPts val="0"/>
              </a:spcAft>
              <a:buFont typeface="Wingdings" pitchFamily="2" charset="2"/>
              <a:buChar char="§"/>
              <a:defRPr/>
            </a:pPr>
            <a:r>
              <a:rPr lang="en-GB" sz="1900" dirty="0">
                <a:cs typeface="Verdana"/>
              </a:rPr>
              <a:t>Expedited preservation</a:t>
            </a:r>
            <a:endParaRPr lang="en-US" sz="1900" dirty="0">
              <a:cs typeface="Verdana"/>
            </a:endParaRPr>
          </a:p>
          <a:p>
            <a:pPr marL="361950" indent="-361950" fontAlgn="auto">
              <a:spcBef>
                <a:spcPts val="0"/>
              </a:spcBef>
              <a:spcAft>
                <a:spcPts val="0"/>
              </a:spcAft>
              <a:buFont typeface="Wingdings" pitchFamily="2" charset="2"/>
              <a:buChar char="§"/>
              <a:defRPr/>
            </a:pPr>
            <a:r>
              <a:rPr lang="en-US" sz="1900" dirty="0">
                <a:cs typeface="Verdana"/>
              </a:rPr>
              <a:t>Expedited Disclosure of TD</a:t>
            </a:r>
            <a:endParaRPr lang="en-GB" sz="1900" dirty="0">
              <a:cs typeface="Verdana"/>
            </a:endParaRPr>
          </a:p>
          <a:p>
            <a:pPr marL="361950" indent="-361950" fontAlgn="auto">
              <a:spcBef>
                <a:spcPts val="0"/>
              </a:spcBef>
              <a:spcAft>
                <a:spcPts val="0"/>
              </a:spcAft>
              <a:buFont typeface="Wingdings" pitchFamily="2" charset="2"/>
              <a:buChar char="§"/>
              <a:defRPr/>
            </a:pPr>
            <a:r>
              <a:rPr lang="en-GB" sz="1900" dirty="0">
                <a:cs typeface="Verdana"/>
              </a:rPr>
              <a:t>MLA for access</a:t>
            </a:r>
          </a:p>
          <a:p>
            <a:pPr marL="361950" indent="-361950">
              <a:buFont typeface="Wingdings" pitchFamily="2" charset="2"/>
              <a:buChar char="§"/>
              <a:defRPr/>
            </a:pPr>
            <a:r>
              <a:rPr lang="en-US" sz="1900" dirty="0">
                <a:cs typeface="Verdana"/>
              </a:rPr>
              <a:t>Transborder access</a:t>
            </a:r>
            <a:endParaRPr lang="en-GB" sz="1900" dirty="0">
              <a:cs typeface="Verdana"/>
            </a:endParaRPr>
          </a:p>
          <a:p>
            <a:pPr marL="361950" indent="-361950" fontAlgn="auto">
              <a:spcBef>
                <a:spcPts val="0"/>
              </a:spcBef>
              <a:spcAft>
                <a:spcPts val="0"/>
              </a:spcAft>
              <a:buFont typeface="Wingdings" pitchFamily="2" charset="2"/>
              <a:buChar char="§"/>
              <a:defRPr/>
            </a:pPr>
            <a:r>
              <a:rPr lang="en-GB" sz="1900" dirty="0">
                <a:cs typeface="Verdana"/>
              </a:rPr>
              <a:t>MLA for RT TD</a:t>
            </a:r>
          </a:p>
          <a:p>
            <a:pPr marL="361950" indent="-361950" fontAlgn="auto">
              <a:spcBef>
                <a:spcPts val="0"/>
              </a:spcBef>
              <a:spcAft>
                <a:spcPts val="0"/>
              </a:spcAft>
              <a:buFont typeface="Wingdings" pitchFamily="2" charset="2"/>
              <a:buChar char="§"/>
              <a:defRPr/>
            </a:pPr>
            <a:r>
              <a:rPr lang="en-GB" sz="1900" dirty="0">
                <a:cs typeface="Verdana"/>
              </a:rPr>
              <a:t>MLA for interception</a:t>
            </a:r>
            <a:endParaRPr lang="en-US" sz="1900" dirty="0">
              <a:cs typeface="Verdana"/>
            </a:endParaRPr>
          </a:p>
          <a:p>
            <a:pPr marL="361950" indent="-361950" fontAlgn="auto">
              <a:spcBef>
                <a:spcPts val="0"/>
              </a:spcBef>
              <a:spcAft>
                <a:spcPts val="0"/>
              </a:spcAft>
              <a:buFont typeface="Wingdings" pitchFamily="2" charset="2"/>
              <a:buChar char="§"/>
              <a:defRPr/>
            </a:pPr>
            <a:r>
              <a:rPr lang="en-GB" sz="1900" dirty="0">
                <a:cs typeface="Verdana"/>
              </a:rPr>
              <a:t>24/7 points of contact</a:t>
            </a:r>
          </a:p>
        </p:txBody>
      </p:sp>
      <p:sp>
        <p:nvSpPr>
          <p:cNvPr id="22" name="Textfeld 16">
            <a:extLst>
              <a:ext uri="{FF2B5EF4-FFF2-40B4-BE49-F238E27FC236}">
                <a16:creationId xmlns:a16="http://schemas.microsoft.com/office/drawing/2014/main" xmlns=""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3" name="Textfeld 17">
            <a:extLst>
              <a:ext uri="{FF2B5EF4-FFF2-40B4-BE49-F238E27FC236}">
                <a16:creationId xmlns:a16="http://schemas.microsoft.com/office/drawing/2014/main" xmlns=""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cxnSp>
        <p:nvCxnSpPr>
          <p:cNvPr id="24" name="Form 20">
            <a:extLst>
              <a:ext uri="{FF2B5EF4-FFF2-40B4-BE49-F238E27FC236}">
                <a16:creationId xmlns:a16="http://schemas.microsoft.com/office/drawing/2014/main" xmlns="" id="{2AD0CD19-4C49-4F41-86A9-7B7448FB4058}"/>
              </a:ext>
            </a:extLst>
          </p:cNvPr>
          <p:cNvCxnSpPr>
            <a:stCxn id="20" idx="2"/>
          </p:cNvCxnSpPr>
          <p:nvPr/>
        </p:nvCxnSpPr>
        <p:spPr>
          <a:xfrm rot="16200000" flipH="1">
            <a:off x="3475679" y="2882034"/>
            <a:ext cx="971019" cy="4822030"/>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xmlns="" id="{954E8C3C-7E2E-48EF-B26C-3D675EC5669B}"/>
              </a:ext>
            </a:extLst>
          </p:cNvPr>
          <p:cNvCxnSpPr/>
          <p:nvPr/>
        </p:nvCxnSpPr>
        <p:spPr>
          <a:xfrm>
            <a:off x="4586266" y="4176023"/>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feld 3">
            <a:extLst>
              <a:ext uri="{FF2B5EF4-FFF2-40B4-BE49-F238E27FC236}">
                <a16:creationId xmlns:a16="http://schemas.microsoft.com/office/drawing/2014/main" xmlns="" id="{FE098AA4-0D98-4207-94EB-43432807C98D}"/>
              </a:ext>
            </a:extLst>
          </p:cNvPr>
          <p:cNvSpPr txBox="1"/>
          <p:nvPr/>
        </p:nvSpPr>
        <p:spPr>
          <a:xfrm>
            <a:off x="3443265" y="1271008"/>
            <a:ext cx="2428875" cy="2723823"/>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en-GB" sz="1900" b="1" dirty="0">
                <a:cs typeface="Verdana"/>
              </a:rPr>
              <a:t>Procedural tools</a:t>
            </a:r>
          </a:p>
          <a:p>
            <a:pPr marL="361950" indent="-361950" fontAlgn="auto">
              <a:spcBef>
                <a:spcPts val="0"/>
              </a:spcBef>
              <a:spcAft>
                <a:spcPts val="0"/>
              </a:spcAft>
              <a:buFont typeface="Wingdings" pitchFamily="2" charset="2"/>
              <a:buChar char="§"/>
              <a:defRPr/>
            </a:pPr>
            <a:r>
              <a:rPr lang="en-GB" sz="1900" dirty="0">
                <a:cs typeface="Verdana"/>
              </a:rPr>
              <a:t>Expedited preservation</a:t>
            </a:r>
            <a:endParaRPr lang="en-US" sz="1900" dirty="0">
              <a:cs typeface="Verdana"/>
            </a:endParaRPr>
          </a:p>
          <a:p>
            <a:pPr marL="361950" indent="-361950" fontAlgn="auto">
              <a:spcBef>
                <a:spcPts val="0"/>
              </a:spcBef>
              <a:spcAft>
                <a:spcPts val="0"/>
              </a:spcAft>
              <a:buFont typeface="Wingdings" pitchFamily="2" charset="2"/>
              <a:buChar char="§"/>
              <a:defRPr/>
            </a:pPr>
            <a:r>
              <a:rPr lang="en-US" sz="1900" dirty="0">
                <a:cs typeface="Verdana"/>
              </a:rPr>
              <a:t>Disclose TD</a:t>
            </a:r>
            <a:endParaRPr lang="en-GB" sz="1900" dirty="0">
              <a:cs typeface="Verdana"/>
            </a:endParaRPr>
          </a:p>
          <a:p>
            <a:pPr marL="361950" indent="-361950" fontAlgn="auto">
              <a:spcBef>
                <a:spcPts val="0"/>
              </a:spcBef>
              <a:spcAft>
                <a:spcPts val="0"/>
              </a:spcAft>
              <a:buFont typeface="Wingdings" pitchFamily="2" charset="2"/>
              <a:buChar char="§"/>
              <a:defRPr/>
            </a:pPr>
            <a:r>
              <a:rPr lang="en-GB" sz="1900" dirty="0">
                <a:cs typeface="Verdana"/>
              </a:rPr>
              <a:t>Search and seizure</a:t>
            </a:r>
          </a:p>
          <a:p>
            <a:pPr marL="361950" indent="-361950" fontAlgn="auto">
              <a:spcBef>
                <a:spcPts val="0"/>
              </a:spcBef>
              <a:spcAft>
                <a:spcPts val="0"/>
              </a:spcAft>
              <a:buFont typeface="Wingdings" pitchFamily="2" charset="2"/>
              <a:buChar char="§"/>
              <a:defRPr/>
            </a:pPr>
            <a:r>
              <a:rPr lang="en-GB" sz="1900" dirty="0">
                <a:cs typeface="Verdana"/>
              </a:rPr>
              <a:t>Production order</a:t>
            </a:r>
            <a:endParaRPr lang="en-US" sz="1900" dirty="0">
              <a:cs typeface="Verdana"/>
            </a:endParaRPr>
          </a:p>
          <a:p>
            <a:pPr marL="361950" indent="-361950" fontAlgn="auto">
              <a:spcBef>
                <a:spcPts val="0"/>
              </a:spcBef>
              <a:spcAft>
                <a:spcPts val="0"/>
              </a:spcAft>
              <a:buFont typeface="Wingdings" pitchFamily="2" charset="2"/>
              <a:buChar char="§"/>
              <a:defRPr/>
            </a:pPr>
            <a:r>
              <a:rPr lang="en-US" sz="1900" dirty="0">
                <a:cs typeface="Verdana"/>
              </a:rPr>
              <a:t>Real Time TD</a:t>
            </a:r>
            <a:endParaRPr lang="en-GB" sz="1900" dirty="0">
              <a:cs typeface="Verdana"/>
            </a:endParaRPr>
          </a:p>
          <a:p>
            <a:pPr marL="361950" indent="-361950" fontAlgn="auto">
              <a:spcBef>
                <a:spcPts val="0"/>
              </a:spcBef>
              <a:spcAft>
                <a:spcPts val="0"/>
              </a:spcAft>
              <a:buFont typeface="Wingdings" pitchFamily="2" charset="2"/>
              <a:buChar char="§"/>
              <a:defRPr/>
            </a:pPr>
            <a:r>
              <a:rPr lang="en-GB" sz="1900" dirty="0">
                <a:cs typeface="Verdana"/>
              </a:rPr>
              <a:t>Interception of computer data</a:t>
            </a:r>
            <a:endParaRPr lang="en-US" sz="1900" dirty="0">
              <a:cs typeface="Verdana"/>
            </a:endParaRPr>
          </a:p>
        </p:txBody>
      </p:sp>
      <p:sp>
        <p:nvSpPr>
          <p:cNvPr id="27" name="Textfeld 18">
            <a:extLst>
              <a:ext uri="{FF2B5EF4-FFF2-40B4-BE49-F238E27FC236}">
                <a16:creationId xmlns:a16="http://schemas.microsoft.com/office/drawing/2014/main" xmlns="" id="{B2A85D97-2DC4-4488-9B4C-A36ECD208C47}"/>
              </a:ext>
            </a:extLst>
          </p:cNvPr>
          <p:cNvSpPr txBox="1"/>
          <p:nvPr/>
        </p:nvSpPr>
        <p:spPr>
          <a:xfrm>
            <a:off x="2833803" y="6210287"/>
            <a:ext cx="1963738" cy="339725"/>
          </a:xfrm>
          <a:prstGeom prst="rect">
            <a:avLst/>
          </a:prstGeom>
          <a:noFill/>
        </p:spPr>
        <p:txBody>
          <a:bodyPr>
            <a:spAutoFit/>
          </a:bodyPr>
          <a:lstStyle/>
          <a:p>
            <a:pPr fontAlgn="auto">
              <a:spcBef>
                <a:spcPts val="0"/>
              </a:spcBef>
              <a:spcAft>
                <a:spcPts val="0"/>
              </a:spcAft>
              <a:defRPr/>
            </a:pPr>
            <a:r>
              <a:rPr lang="en-GB" sz="1600" b="1" dirty="0">
                <a:solidFill>
                  <a:schemeClr val="tx1">
                    <a:lumMod val="65000"/>
                    <a:lumOff val="35000"/>
                  </a:schemeClr>
                </a:solidFill>
                <a:cs typeface="Verdana"/>
              </a:rPr>
              <a:t>Harmonisation </a:t>
            </a:r>
          </a:p>
        </p:txBody>
      </p:sp>
    </p:spTree>
    <p:extLst>
      <p:ext uri="{BB962C8B-B14F-4D97-AF65-F5344CB8AC3E}">
        <p14:creationId xmlns:p14="http://schemas.microsoft.com/office/powerpoint/2010/main" val="281278743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10" descr="Image result for social media">
            <a:extLst>
              <a:ext uri="{FF2B5EF4-FFF2-40B4-BE49-F238E27FC236}">
                <a16:creationId xmlns:a16="http://schemas.microsoft.com/office/drawing/2014/main" xmlns="" id="{749E07E6-F504-4E85-B4CB-50BBF64EDA6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4894" y="2508089"/>
            <a:ext cx="2486181" cy="166004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a:extLst>
              <a:ext uri="{FF2B5EF4-FFF2-40B4-BE49-F238E27FC236}">
                <a16:creationId xmlns:a16="http://schemas.microsoft.com/office/drawing/2014/main" xmlns="" id="{4D27D9AC-4ADB-45D9-AFA6-8E0CDEC5466B}"/>
              </a:ext>
            </a:extLst>
          </p:cNvPr>
          <p:cNvSpPr>
            <a:spLocks noChangeArrowheads="1"/>
          </p:cNvSpPr>
          <p:nvPr/>
        </p:nvSpPr>
        <p:spPr bwMode="auto">
          <a:xfrm>
            <a:off x="395536" y="1078865"/>
            <a:ext cx="816095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en-US" sz="3200" b="1" dirty="0">
                <a:solidFill>
                  <a:srgbClr val="FF0000"/>
                </a:solidFill>
                <a:latin typeface="+mn-lt"/>
                <a:ea typeface="Verdana" panose="020B0604030504040204" pitchFamily="34" charset="0"/>
                <a:cs typeface="Verdana" panose="020B0604030504040204" pitchFamily="34" charset="0"/>
              </a:rPr>
              <a:t>MYTH: </a:t>
            </a:r>
          </a:p>
          <a:p>
            <a:pPr algn="ctr" eaLnBrk="1" hangingPunct="1">
              <a:defRPr/>
            </a:pPr>
            <a:r>
              <a:rPr lang="en-US" sz="3200" dirty="0" smtClean="0">
                <a:latin typeface="+mn-lt"/>
                <a:ea typeface="Verdana" panose="020B0604030504040204" pitchFamily="34" charset="0"/>
                <a:cs typeface="Verdana" panose="020B0604030504040204" pitchFamily="34" charset="0"/>
              </a:rPr>
              <a:t>The Budapest </a:t>
            </a:r>
            <a:r>
              <a:rPr lang="en-US" sz="3200" dirty="0">
                <a:latin typeface="+mn-lt"/>
                <a:ea typeface="Verdana" panose="020B0604030504040204" pitchFamily="34" charset="0"/>
                <a:cs typeface="Verdana" panose="020B0604030504040204" pitchFamily="34" charset="0"/>
              </a:rPr>
              <a:t>Convention covers a </a:t>
            </a:r>
            <a:r>
              <a:rPr lang="en-US" sz="3200" b="1" dirty="0">
                <a:latin typeface="+mn-lt"/>
                <a:ea typeface="Verdana" panose="020B0604030504040204" pitchFamily="34" charset="0"/>
                <a:cs typeface="Verdana" panose="020B0604030504040204" pitchFamily="34" charset="0"/>
              </a:rPr>
              <a:t>limited scope of offences</a:t>
            </a:r>
            <a:endParaRPr lang="en-GB" sz="3200" b="1" dirty="0">
              <a:latin typeface="+mn-lt"/>
              <a:ea typeface="Verdana" panose="020B0604030504040204" pitchFamily="34" charset="0"/>
              <a:cs typeface="Verdana" panose="020B0604030504040204" pitchFamily="34" charset="0"/>
            </a:endParaRPr>
          </a:p>
        </p:txBody>
      </p:sp>
      <p:sp>
        <p:nvSpPr>
          <p:cNvPr id="13" name="TextBox 7">
            <a:extLst>
              <a:ext uri="{FF2B5EF4-FFF2-40B4-BE49-F238E27FC236}">
                <a16:creationId xmlns:a16="http://schemas.microsoft.com/office/drawing/2014/main" xmlns=""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Myth </a:t>
            </a:r>
          </a:p>
        </p:txBody>
      </p:sp>
      <p:sp>
        <p:nvSpPr>
          <p:cNvPr id="4" name="Rectangle 2">
            <a:extLst>
              <a:ext uri="{FF2B5EF4-FFF2-40B4-BE49-F238E27FC236}">
                <a16:creationId xmlns:a16="http://schemas.microsoft.com/office/drawing/2014/main" xmlns="" id="{464D82E8-103A-4A98-AC6E-E2BDA0F202DC}"/>
              </a:ext>
            </a:extLst>
          </p:cNvPr>
          <p:cNvSpPr>
            <a:spLocks noChangeArrowheads="1"/>
          </p:cNvSpPr>
          <p:nvPr/>
        </p:nvSpPr>
        <p:spPr bwMode="auto">
          <a:xfrm>
            <a:off x="4067036" y="2343341"/>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pic>
        <p:nvPicPr>
          <p:cNvPr id="8" name="Picture 2" descr="Image result for voip">
            <a:extLst>
              <a:ext uri="{FF2B5EF4-FFF2-40B4-BE49-F238E27FC236}">
                <a16:creationId xmlns:a16="http://schemas.microsoft.com/office/drawing/2014/main" xmlns="" id="{F4C38198-BACA-4B28-AC90-A6963EF491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9017" y="3047185"/>
            <a:ext cx="3594183" cy="285709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Image result for voip">
            <a:extLst>
              <a:ext uri="{FF2B5EF4-FFF2-40B4-BE49-F238E27FC236}">
                <a16:creationId xmlns:a16="http://schemas.microsoft.com/office/drawing/2014/main" xmlns="" id="{B37C25F2-9B62-44FF-913D-2DAA11DCA17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29748" y="2508089"/>
            <a:ext cx="3314252" cy="2247477"/>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Image result for botnets">
            <a:extLst>
              <a:ext uri="{FF2B5EF4-FFF2-40B4-BE49-F238E27FC236}">
                <a16:creationId xmlns:a16="http://schemas.microsoft.com/office/drawing/2014/main" xmlns="" id="{C81DA781-2986-4F08-B68E-385F862795E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12357" y="4945202"/>
            <a:ext cx="2681398" cy="154596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Image result for deep web">
            <a:extLst>
              <a:ext uri="{FF2B5EF4-FFF2-40B4-BE49-F238E27FC236}">
                <a16:creationId xmlns:a16="http://schemas.microsoft.com/office/drawing/2014/main" xmlns="" id="{02144AF9-F5AD-4884-82E3-025A68FDEC35}"/>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38140" y="4637520"/>
            <a:ext cx="2895664" cy="1919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886498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Reality</a:t>
            </a:r>
          </a:p>
        </p:txBody>
      </p:sp>
      <p:sp>
        <p:nvSpPr>
          <p:cNvPr id="4" name="Rectangle 2">
            <a:extLst>
              <a:ext uri="{FF2B5EF4-FFF2-40B4-BE49-F238E27FC236}">
                <a16:creationId xmlns:a16="http://schemas.microsoft.com/office/drawing/2014/main" xmlns="" id="{1239CC4E-6B81-41D5-8FBA-98E336DBC65F}"/>
              </a:ext>
            </a:extLst>
          </p:cNvPr>
          <p:cNvSpPr>
            <a:spLocks noChangeArrowheads="1"/>
          </p:cNvSpPr>
          <p:nvPr/>
        </p:nvSpPr>
        <p:spPr bwMode="auto">
          <a:xfrm>
            <a:off x="457712" y="1175718"/>
            <a:ext cx="7992888"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500" b="1" i="0" u="none" strike="noStrike" kern="1200" cap="none" spc="0" normalizeH="0" baseline="0" noProof="0" dirty="0">
                <a:ln>
                  <a:noFill/>
                </a:ln>
                <a:solidFill>
                  <a:prstClr val="black"/>
                </a:solidFill>
                <a:effectLst/>
                <a:uLnTx/>
                <a:uFillTx/>
                <a:latin typeface="+mn-lt"/>
                <a:ea typeface="Verdana" panose="020B0604030504040204" pitchFamily="34" charset="0"/>
                <a:cs typeface="Verdana" panose="020B0604030504040204" pitchFamily="34" charset="0"/>
              </a:rPr>
              <a:t>THE </a:t>
            </a:r>
            <a:r>
              <a:rPr kumimoji="0" lang="en-US" sz="3500" b="1" i="0" u="none" strike="noStrike" kern="1200" cap="none" spc="0" normalizeH="0" baseline="0" noProof="0" dirty="0">
                <a:ln>
                  <a:noFill/>
                </a:ln>
                <a:solidFill>
                  <a:srgbClr val="FF0000"/>
                </a:solidFill>
                <a:effectLst/>
                <a:uLnTx/>
                <a:uFillTx/>
                <a:latin typeface="+mn-lt"/>
                <a:ea typeface="Verdana" panose="020B0604030504040204" pitchFamily="34" charset="0"/>
                <a:cs typeface="Verdana" panose="020B0604030504040204" pitchFamily="34" charset="0"/>
              </a:rPr>
              <a:t>REALITY </a:t>
            </a:r>
            <a:r>
              <a:rPr kumimoji="0" lang="en-US" sz="3500" b="1" i="0" u="none" strike="noStrike" kern="1200" cap="none" spc="0" normalizeH="0" baseline="0" noProof="0" dirty="0" smtClean="0">
                <a:ln>
                  <a:noFill/>
                </a:ln>
                <a:solidFill>
                  <a:prstClr val="black"/>
                </a:solidFill>
                <a:effectLst/>
                <a:uLnTx/>
                <a:uFillTx/>
                <a:latin typeface="+mn-lt"/>
                <a:ea typeface="Verdana" panose="020B0604030504040204" pitchFamily="34" charset="0"/>
                <a:cs typeface="Verdana" panose="020B0604030504040204" pitchFamily="34" charset="0"/>
              </a:rPr>
              <a:t>IS AS FOLLOWS:</a:t>
            </a:r>
            <a:endParaRPr kumimoji="0" lang="en-US" sz="3500" b="0" i="0" u="none" strike="noStrike" kern="1200" cap="none" spc="0" normalizeH="0" baseline="0" noProof="0" dirty="0">
              <a:ln>
                <a:noFill/>
              </a:ln>
              <a:solidFill>
                <a:prstClr val="black"/>
              </a:solidFill>
              <a:effectLst/>
              <a:uLnTx/>
              <a:uFillTx/>
              <a:latin typeface="+mn-lt"/>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endParaRPr lang="en-US" sz="2000" dirty="0">
              <a:latin typeface="+mn-lt"/>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en-US" sz="2000" dirty="0">
                <a:latin typeface="+mn-lt"/>
                <a:ea typeface="Verdana" panose="020B0604030504040204" pitchFamily="34" charset="0"/>
                <a:cs typeface="Verdana" panose="020B0604030504040204" pitchFamily="34" charset="0"/>
              </a:rPr>
              <a:t>T-CY issues Guidance Notes to facilitate effective use and implementation of Budapest Convention </a:t>
            </a:r>
          </a:p>
          <a:p>
            <a:pPr marL="285750" indent="-285750" algn="just" eaLnBrk="1" hangingPunct="1">
              <a:buFont typeface="Arial" panose="020B0604020202020204" pitchFamily="34" charset="0"/>
              <a:buChar char="•"/>
              <a:defRPr/>
            </a:pPr>
            <a:endParaRPr lang="en-US" sz="2000" dirty="0">
              <a:latin typeface="+mn-lt"/>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en-US" sz="2000" dirty="0">
                <a:latin typeface="+mn-lt"/>
                <a:ea typeface="Verdana" panose="020B0604030504040204" pitchFamily="34" charset="0"/>
                <a:cs typeface="Verdana" panose="020B0604030504040204" pitchFamily="34" charset="0"/>
              </a:rPr>
              <a:t>Guidance Notes prepared considering legal, policy &amp; technological developments</a:t>
            </a:r>
          </a:p>
          <a:p>
            <a:pPr marL="285750" indent="-285750" algn="just" eaLnBrk="1" hangingPunct="1">
              <a:buFont typeface="Arial" panose="020B0604020202020204" pitchFamily="34" charset="0"/>
              <a:buChar char="•"/>
              <a:defRPr/>
            </a:pPr>
            <a:endParaRPr lang="en-US" sz="2000" dirty="0">
              <a:latin typeface="+mn-lt"/>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en-US" sz="2000" dirty="0">
                <a:latin typeface="+mn-lt"/>
                <a:ea typeface="Verdana" panose="020B0604030504040204" pitchFamily="34" charset="0"/>
                <a:cs typeface="Verdana" panose="020B0604030504040204" pitchFamily="34" charset="0"/>
              </a:rPr>
              <a:t>Guidance Notes:</a:t>
            </a:r>
          </a:p>
        </p:txBody>
      </p:sp>
      <p:sp>
        <p:nvSpPr>
          <p:cNvPr id="2" name="TextBox 1">
            <a:extLst>
              <a:ext uri="{FF2B5EF4-FFF2-40B4-BE49-F238E27FC236}">
                <a16:creationId xmlns:a16="http://schemas.microsoft.com/office/drawing/2014/main" xmlns="" id="{F7AFA12F-C9B5-4131-AAF2-C81E968C85E8}"/>
              </a:ext>
            </a:extLst>
          </p:cNvPr>
          <p:cNvSpPr txBox="1"/>
          <p:nvPr/>
        </p:nvSpPr>
        <p:spPr>
          <a:xfrm>
            <a:off x="319759" y="4457181"/>
            <a:ext cx="3816424" cy="2031325"/>
          </a:xfrm>
          <a:prstGeom prst="rect">
            <a:avLst/>
          </a:prstGeom>
          <a:noFill/>
        </p:spPr>
        <p:txBody>
          <a:bodyPr wrap="square" rtlCol="0">
            <a:spAutoFit/>
          </a:bodyPr>
          <a:lstStyle/>
          <a:p>
            <a:pPr marL="1200150" lvl="1" indent="-457200" algn="just" eaLnBrk="1" hangingPunct="1">
              <a:buFont typeface="+mj-lt"/>
              <a:buAutoNum type="arabicPeriod"/>
              <a:defRPr/>
            </a:pPr>
            <a:r>
              <a:rPr lang="en-US" sz="1800" dirty="0">
                <a:ea typeface="Verdana" panose="020B0604030504040204" pitchFamily="34" charset="0"/>
                <a:cs typeface="Verdana" panose="020B0604030504040204" pitchFamily="34" charset="0"/>
              </a:rPr>
              <a:t>Computer system</a:t>
            </a:r>
          </a:p>
          <a:p>
            <a:pPr marL="1200150" lvl="1" indent="-457200" algn="just" eaLnBrk="1" hangingPunct="1">
              <a:buFont typeface="+mj-lt"/>
              <a:buAutoNum type="arabicPeriod"/>
              <a:defRPr/>
            </a:pPr>
            <a:r>
              <a:rPr lang="en-US" sz="1800" dirty="0">
                <a:ea typeface="Verdana" panose="020B0604030504040204" pitchFamily="34" charset="0"/>
                <a:cs typeface="Verdana" panose="020B0604030504040204" pitchFamily="34" charset="0"/>
              </a:rPr>
              <a:t>Botnets</a:t>
            </a:r>
          </a:p>
          <a:p>
            <a:pPr marL="1200150" lvl="1" indent="-457200" algn="just" eaLnBrk="1" hangingPunct="1">
              <a:buFont typeface="+mj-lt"/>
              <a:buAutoNum type="arabicPeriod"/>
              <a:defRPr/>
            </a:pPr>
            <a:r>
              <a:rPr lang="en-US" sz="1800" dirty="0">
                <a:ea typeface="Verdana" panose="020B0604030504040204" pitchFamily="34" charset="0"/>
                <a:cs typeface="Verdana" panose="020B0604030504040204" pitchFamily="34" charset="0"/>
              </a:rPr>
              <a:t>Transborder access</a:t>
            </a:r>
          </a:p>
          <a:p>
            <a:pPr marL="1200150" lvl="1" indent="-457200" algn="just" eaLnBrk="1" hangingPunct="1">
              <a:buFont typeface="+mj-lt"/>
              <a:buAutoNum type="arabicPeriod"/>
              <a:defRPr/>
            </a:pPr>
            <a:r>
              <a:rPr lang="en-US" sz="1800" dirty="0">
                <a:ea typeface="Verdana" panose="020B0604030504040204" pitchFamily="34" charset="0"/>
                <a:cs typeface="Verdana" panose="020B0604030504040204" pitchFamily="34" charset="0"/>
              </a:rPr>
              <a:t>Identity theft </a:t>
            </a:r>
          </a:p>
          <a:p>
            <a:pPr marL="1200150" lvl="1" indent="-457200" algn="just" eaLnBrk="1" hangingPunct="1">
              <a:buFont typeface="+mj-lt"/>
              <a:buAutoNum type="arabicPeriod"/>
              <a:defRPr/>
            </a:pPr>
            <a:r>
              <a:rPr lang="en-US" sz="1800" dirty="0">
                <a:ea typeface="Verdana" panose="020B0604030504040204" pitchFamily="34" charset="0"/>
                <a:cs typeface="Verdana" panose="020B0604030504040204" pitchFamily="34" charset="0"/>
              </a:rPr>
              <a:t>DDOS attacks</a:t>
            </a:r>
          </a:p>
          <a:p>
            <a:pPr marL="1200150" lvl="1" indent="-457200" algn="just" eaLnBrk="1" hangingPunct="1">
              <a:buFont typeface="+mj-lt"/>
              <a:buAutoNum type="arabicPeriod"/>
              <a:defRPr/>
            </a:pPr>
            <a:r>
              <a:rPr lang="en-US" sz="1800" dirty="0">
                <a:ea typeface="Verdana" panose="020B0604030504040204" pitchFamily="34" charset="0"/>
                <a:cs typeface="Verdana" panose="020B0604030504040204" pitchFamily="34" charset="0"/>
              </a:rPr>
              <a:t>Critical infrastructure attacks</a:t>
            </a:r>
          </a:p>
        </p:txBody>
      </p:sp>
      <p:sp>
        <p:nvSpPr>
          <p:cNvPr id="3" name="TextBox 2">
            <a:extLst>
              <a:ext uri="{FF2B5EF4-FFF2-40B4-BE49-F238E27FC236}">
                <a16:creationId xmlns:a16="http://schemas.microsoft.com/office/drawing/2014/main" xmlns="" id="{C390B884-A72F-46D9-93E7-1958E493B9E8}"/>
              </a:ext>
            </a:extLst>
          </p:cNvPr>
          <p:cNvSpPr txBox="1"/>
          <p:nvPr/>
        </p:nvSpPr>
        <p:spPr>
          <a:xfrm>
            <a:off x="4788024" y="4457181"/>
            <a:ext cx="4036217" cy="1754326"/>
          </a:xfrm>
          <a:prstGeom prst="rect">
            <a:avLst/>
          </a:prstGeom>
          <a:noFill/>
        </p:spPr>
        <p:txBody>
          <a:bodyPr wrap="square" rtlCol="0">
            <a:spAutoFit/>
          </a:bodyPr>
          <a:lstStyle/>
          <a:p>
            <a:pPr marL="1200150" marR="0" lvl="1" indent="-457200" algn="just" defTabSz="914400" rtl="0" eaLnBrk="1" fontAlgn="base" latinLnBrk="0" hangingPunct="1">
              <a:lnSpc>
                <a:spcPct val="100000"/>
              </a:lnSpc>
              <a:spcBef>
                <a:spcPct val="0"/>
              </a:spcBef>
              <a:spcAft>
                <a:spcPct val="0"/>
              </a:spcAft>
              <a:buClrTx/>
              <a:buSzTx/>
              <a:buFont typeface="+mj-lt"/>
              <a:buAutoNum type="arabicPeriod" startAt="7"/>
              <a:tabLst/>
              <a:defRPr/>
            </a:pPr>
            <a:r>
              <a:rPr kumimoji="0" lang="en-US" sz="1800" b="0" i="0" u="none" strike="noStrike" kern="1200" cap="none" spc="0" normalizeH="0" baseline="0" noProof="0" dirty="0">
                <a:ln>
                  <a:noFill/>
                </a:ln>
                <a:solidFill>
                  <a:prstClr val="black"/>
                </a:solidFill>
                <a:effectLst/>
                <a:uLnTx/>
                <a:uFillTx/>
                <a:ea typeface="Verdana" panose="020B0604030504040204" pitchFamily="34" charset="0"/>
                <a:cs typeface="Verdana" panose="020B0604030504040204" pitchFamily="34" charset="0"/>
              </a:rPr>
              <a:t>Malware </a:t>
            </a:r>
          </a:p>
          <a:p>
            <a:pPr marL="1200150" marR="0" lvl="1" indent="-457200" algn="just" defTabSz="914400" rtl="0" eaLnBrk="1" fontAlgn="base" latinLnBrk="0" hangingPunct="1">
              <a:lnSpc>
                <a:spcPct val="100000"/>
              </a:lnSpc>
              <a:spcBef>
                <a:spcPct val="0"/>
              </a:spcBef>
              <a:spcAft>
                <a:spcPct val="0"/>
              </a:spcAft>
              <a:buClrTx/>
              <a:buSzTx/>
              <a:buFont typeface="+mj-lt"/>
              <a:buAutoNum type="arabicPeriod" startAt="7"/>
              <a:tabLst/>
              <a:defRPr/>
            </a:pPr>
            <a:r>
              <a:rPr kumimoji="0" lang="en-US" sz="1800" b="0" i="0" u="none" strike="noStrike" kern="1200" cap="none" spc="0" normalizeH="0" baseline="0" noProof="0" dirty="0">
                <a:ln>
                  <a:noFill/>
                </a:ln>
                <a:solidFill>
                  <a:prstClr val="black"/>
                </a:solidFill>
                <a:effectLst/>
                <a:uLnTx/>
                <a:uFillTx/>
                <a:ea typeface="Verdana" panose="020B0604030504040204" pitchFamily="34" charset="0"/>
                <a:cs typeface="Verdana" panose="020B0604030504040204" pitchFamily="34" charset="0"/>
              </a:rPr>
              <a:t>Spam</a:t>
            </a:r>
          </a:p>
          <a:p>
            <a:pPr marL="1200150" marR="0" lvl="1" indent="-457200" algn="just" defTabSz="914400" rtl="0" eaLnBrk="1" fontAlgn="base" latinLnBrk="0" hangingPunct="1">
              <a:lnSpc>
                <a:spcPct val="100000"/>
              </a:lnSpc>
              <a:spcBef>
                <a:spcPct val="0"/>
              </a:spcBef>
              <a:spcAft>
                <a:spcPct val="0"/>
              </a:spcAft>
              <a:buClrTx/>
              <a:buSzTx/>
              <a:buFont typeface="+mj-lt"/>
              <a:buAutoNum type="arabicPeriod" startAt="7"/>
              <a:tabLst/>
              <a:defRPr/>
            </a:pPr>
            <a:r>
              <a:rPr kumimoji="0" lang="en-US" sz="1800" b="0" i="0" u="none" strike="noStrike" kern="1200" cap="none" spc="0" normalizeH="0" baseline="0" noProof="0" dirty="0">
                <a:ln>
                  <a:noFill/>
                </a:ln>
                <a:solidFill>
                  <a:prstClr val="black"/>
                </a:solidFill>
                <a:effectLst/>
                <a:uLnTx/>
                <a:uFillTx/>
                <a:ea typeface="Verdana" panose="020B0604030504040204" pitchFamily="34" charset="0"/>
                <a:cs typeface="Verdana" panose="020B0604030504040204" pitchFamily="34" charset="0"/>
              </a:rPr>
              <a:t>Election Interference </a:t>
            </a:r>
          </a:p>
          <a:p>
            <a:pPr marL="1200150" marR="0" lvl="1" indent="-457200" algn="just" defTabSz="914400" rtl="0" eaLnBrk="1" fontAlgn="base" latinLnBrk="0" hangingPunct="1">
              <a:lnSpc>
                <a:spcPct val="100000"/>
              </a:lnSpc>
              <a:spcBef>
                <a:spcPct val="0"/>
              </a:spcBef>
              <a:spcAft>
                <a:spcPct val="0"/>
              </a:spcAft>
              <a:buClrTx/>
              <a:buSzTx/>
              <a:buFont typeface="+mj-lt"/>
              <a:buAutoNum type="arabicPeriod" startAt="7"/>
              <a:tabLst/>
              <a:defRPr/>
            </a:pPr>
            <a:r>
              <a:rPr kumimoji="0" lang="en-US" sz="1800" b="0" i="0" u="none" strike="noStrike" kern="1200" cap="none" spc="0" normalizeH="0" baseline="0" noProof="0" dirty="0">
                <a:ln>
                  <a:noFill/>
                </a:ln>
                <a:solidFill>
                  <a:prstClr val="black"/>
                </a:solidFill>
                <a:effectLst/>
                <a:uLnTx/>
                <a:uFillTx/>
                <a:ea typeface="Verdana" panose="020B0604030504040204" pitchFamily="34" charset="0"/>
                <a:cs typeface="Verdana" panose="020B0604030504040204" pitchFamily="34" charset="0"/>
              </a:rPr>
              <a:t>Production orders for subscriber information</a:t>
            </a:r>
          </a:p>
          <a:p>
            <a:pPr marL="1200150" marR="0" lvl="1" indent="-457200" algn="just" defTabSz="914400" rtl="0" eaLnBrk="1" fontAlgn="base" latinLnBrk="0" hangingPunct="1">
              <a:lnSpc>
                <a:spcPct val="100000"/>
              </a:lnSpc>
              <a:spcBef>
                <a:spcPct val="0"/>
              </a:spcBef>
              <a:spcAft>
                <a:spcPct val="0"/>
              </a:spcAft>
              <a:buClrTx/>
              <a:buSzTx/>
              <a:buFont typeface="+mj-lt"/>
              <a:buAutoNum type="arabicPeriod" startAt="7"/>
              <a:tabLst/>
              <a:defRPr/>
            </a:pPr>
            <a:r>
              <a:rPr kumimoji="0" lang="en-US" sz="1800" b="0" i="0" u="none" strike="noStrike" kern="1200" cap="none" spc="0" normalizeH="0" baseline="0" noProof="0" dirty="0">
                <a:ln>
                  <a:noFill/>
                </a:ln>
                <a:solidFill>
                  <a:prstClr val="black"/>
                </a:solidFill>
                <a:effectLst/>
                <a:uLnTx/>
                <a:uFillTx/>
                <a:ea typeface="Verdana" panose="020B0604030504040204" pitchFamily="34" charset="0"/>
                <a:cs typeface="Verdana" panose="020B0604030504040204" pitchFamily="34" charset="0"/>
              </a:rPr>
              <a:t>Terrorism </a:t>
            </a:r>
          </a:p>
        </p:txBody>
      </p:sp>
    </p:spTree>
    <p:extLst>
      <p:ext uri="{BB962C8B-B14F-4D97-AF65-F5344CB8AC3E}">
        <p14:creationId xmlns:p14="http://schemas.microsoft.com/office/powerpoint/2010/main" val="334137683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xmlns="" id="{1239CC4E-6B81-41D5-8FBA-98E336DBC65F}"/>
              </a:ext>
            </a:extLst>
          </p:cNvPr>
          <p:cNvSpPr>
            <a:spLocks noChangeArrowheads="1"/>
          </p:cNvSpPr>
          <p:nvPr/>
        </p:nvSpPr>
        <p:spPr bwMode="auto">
          <a:xfrm>
            <a:off x="467544" y="1328059"/>
            <a:ext cx="7992888" cy="5293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285750" indent="-285750" algn="just" eaLnBrk="1" hangingPunct="1">
              <a:buFont typeface="Arial" panose="020B0604020202020204" pitchFamily="34" charset="0"/>
              <a:buChar char="•"/>
              <a:defRPr/>
            </a:pPr>
            <a:r>
              <a:rPr lang="en-US" sz="2000" dirty="0">
                <a:latin typeface="Verdana" panose="020B0604030504040204" pitchFamily="34" charset="0"/>
                <a:ea typeface="Verdana" panose="020B0604030504040204" pitchFamily="34" charset="0"/>
                <a:cs typeface="Verdana" panose="020B0604030504040204" pitchFamily="34" charset="0"/>
              </a:rPr>
              <a:t>T-CY issues Guidance Notes to facilitate effective use and implementation of Budapest Convention </a:t>
            </a:r>
          </a:p>
          <a:p>
            <a:pPr marL="285750" indent="-28575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en-US" sz="2000" dirty="0">
                <a:latin typeface="Verdana" panose="020B0604030504040204" pitchFamily="34" charset="0"/>
                <a:ea typeface="Verdana" panose="020B0604030504040204" pitchFamily="34" charset="0"/>
                <a:cs typeface="Verdana" panose="020B0604030504040204" pitchFamily="34" charset="0"/>
              </a:rPr>
              <a:t>Guidance Notes prepared considering legal, policy &amp; technological developments</a:t>
            </a:r>
          </a:p>
          <a:p>
            <a:pPr marL="285750" indent="-28575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en-US" sz="2000" dirty="0">
                <a:latin typeface="Verdana" panose="020B0604030504040204" pitchFamily="34" charset="0"/>
                <a:ea typeface="Verdana" panose="020B0604030504040204" pitchFamily="34" charset="0"/>
                <a:cs typeface="Verdana" panose="020B0604030504040204" pitchFamily="34" charset="0"/>
              </a:rPr>
              <a:t>Guidance Note:</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Computer system</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Botnets</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Transborder access</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Identity theft </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DDOS attacks</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Critical infrastructure attacks</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Malware </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Spam</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Election Interference </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Production orders for subscriber information</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Terrorism </a:t>
            </a:r>
          </a:p>
        </p:txBody>
      </p:sp>
      <p:sp>
        <p:nvSpPr>
          <p:cNvPr id="2" name="Rectangle 4">
            <a:extLst>
              <a:ext uri="{FF2B5EF4-FFF2-40B4-BE49-F238E27FC236}">
                <a16:creationId xmlns:a16="http://schemas.microsoft.com/office/drawing/2014/main" xmlns=""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xmlns=""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 name="TextBox 15">
            <a:extLst>
              <a:ext uri="{FF2B5EF4-FFF2-40B4-BE49-F238E27FC236}">
                <a16:creationId xmlns:a16="http://schemas.microsoft.com/office/drawing/2014/main" xmlns="" id="{EC126C15-E7BE-45E4-B914-E392617C3B26}"/>
              </a:ext>
            </a:extLst>
          </p:cNvPr>
          <p:cNvSpPr txBox="1">
            <a:spLocks noChangeArrowheads="1"/>
          </p:cNvSpPr>
          <p:nvPr/>
        </p:nvSpPr>
        <p:spPr bwMode="auto">
          <a:xfrm>
            <a:off x="1258888" y="195317"/>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rPr>
              <a:t>E.g. Applicability to botnets</a:t>
            </a:r>
          </a:p>
        </p:txBody>
      </p:sp>
      <p:pic>
        <p:nvPicPr>
          <p:cNvPr id="6" name="Picture 2" descr="Image result for botnet">
            <a:extLst>
              <a:ext uri="{FF2B5EF4-FFF2-40B4-BE49-F238E27FC236}">
                <a16:creationId xmlns:a16="http://schemas.microsoft.com/office/drawing/2014/main" xmlns="" id="{614AE55E-F1CF-4E95-A714-322B3623AF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41" y="1060856"/>
            <a:ext cx="9139179" cy="5527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364639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Reality</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2" name="Picture 1">
            <a:extLst>
              <a:ext uri="{FF2B5EF4-FFF2-40B4-BE49-F238E27FC236}">
                <a16:creationId xmlns:a16="http://schemas.microsoft.com/office/drawing/2014/main" xmlns="" id="{9F2FF4C3-D1CE-4CD6-B3AF-33BCF6461DF1}"/>
              </a:ext>
            </a:extLst>
          </p:cNvPr>
          <p:cNvPicPr>
            <a:picLocks noChangeAspect="1"/>
          </p:cNvPicPr>
          <p:nvPr/>
        </p:nvPicPr>
        <p:blipFill rotWithShape="1">
          <a:blip r:embed="rId3"/>
          <a:srcRect b="26710"/>
          <a:stretch/>
        </p:blipFill>
        <p:spPr>
          <a:xfrm>
            <a:off x="-6067" y="927232"/>
            <a:ext cx="9150068" cy="5670849"/>
          </a:xfrm>
          <a:prstGeom prst="rect">
            <a:avLst/>
          </a:prstGeom>
        </p:spPr>
      </p:pic>
    </p:spTree>
    <p:extLst>
      <p:ext uri="{BB962C8B-B14F-4D97-AF65-F5344CB8AC3E}">
        <p14:creationId xmlns:p14="http://schemas.microsoft.com/office/powerpoint/2010/main" val="345731239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buFontTx/>
              <a:buNone/>
            </a:pPr>
            <a:r>
              <a:rPr lang="en-GB" sz="2700" dirty="0">
                <a:solidFill>
                  <a:schemeClr val="bg1"/>
                </a:solidFill>
                <a:latin typeface="+mn-lt"/>
                <a:ea typeface="Verdana" panose="020B0604030504040204" pitchFamily="34" charset="0"/>
              </a:rPr>
              <a:t>E.g. Applicability to phishing</a:t>
            </a:r>
          </a:p>
        </p:txBody>
      </p:sp>
      <p:sp>
        <p:nvSpPr>
          <p:cNvPr id="2" name="Rectangle 4">
            <a:extLst>
              <a:ext uri="{FF2B5EF4-FFF2-40B4-BE49-F238E27FC236}">
                <a16:creationId xmlns:a16="http://schemas.microsoft.com/office/drawing/2014/main" xmlns=""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xmlns=""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pic>
        <p:nvPicPr>
          <p:cNvPr id="7" name="Picture 2" descr="Related image">
            <a:extLst>
              <a:ext uri="{FF2B5EF4-FFF2-40B4-BE49-F238E27FC236}">
                <a16:creationId xmlns:a16="http://schemas.microsoft.com/office/drawing/2014/main" xmlns="" id="{94037595-D565-40A5-9250-0F29D353A6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039065"/>
            <a:ext cx="9144001" cy="5549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299450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buFontTx/>
              <a:buNone/>
            </a:pPr>
            <a:r>
              <a:rPr lang="en-GB" sz="2700" dirty="0">
                <a:solidFill>
                  <a:schemeClr val="bg1"/>
                </a:solidFill>
                <a:latin typeface="Verdana" panose="020B0604030504040204" pitchFamily="34" charset="0"/>
              </a:rPr>
              <a:t>E.g. Applicability to phishing</a:t>
            </a:r>
          </a:p>
        </p:txBody>
      </p:sp>
      <p:sp>
        <p:nvSpPr>
          <p:cNvPr id="2" name="Rectangle 4">
            <a:extLst>
              <a:ext uri="{FF2B5EF4-FFF2-40B4-BE49-F238E27FC236}">
                <a16:creationId xmlns:a16="http://schemas.microsoft.com/office/drawing/2014/main" xmlns=""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xmlns=""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pic>
        <p:nvPicPr>
          <p:cNvPr id="4" name="Picture 3">
            <a:extLst>
              <a:ext uri="{FF2B5EF4-FFF2-40B4-BE49-F238E27FC236}">
                <a16:creationId xmlns:a16="http://schemas.microsoft.com/office/drawing/2014/main" xmlns="" id="{AA777CBA-8FA0-49AA-8458-C89FB2ED9057}"/>
              </a:ext>
            </a:extLst>
          </p:cNvPr>
          <p:cNvPicPr>
            <a:picLocks noChangeAspect="1"/>
          </p:cNvPicPr>
          <p:nvPr/>
        </p:nvPicPr>
        <p:blipFill rotWithShape="1">
          <a:blip r:embed="rId3"/>
          <a:srcRect l="23427" t="22652" r="26855" b="17133"/>
          <a:stretch/>
        </p:blipFill>
        <p:spPr>
          <a:xfrm>
            <a:off x="0" y="1052513"/>
            <a:ext cx="9136062" cy="5535612"/>
          </a:xfrm>
          <a:prstGeom prst="rect">
            <a:avLst/>
          </a:prstGeom>
        </p:spPr>
      </p:pic>
    </p:spTree>
    <p:extLst>
      <p:ext uri="{BB962C8B-B14F-4D97-AF65-F5344CB8AC3E}">
        <p14:creationId xmlns:p14="http://schemas.microsoft.com/office/powerpoint/2010/main" val="139642216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buFontTx/>
              <a:buNone/>
            </a:pPr>
            <a:r>
              <a:rPr lang="en-GB" sz="2700" dirty="0">
                <a:solidFill>
                  <a:schemeClr val="bg1"/>
                </a:solidFill>
                <a:latin typeface="Verdana" panose="020B0604030504040204" pitchFamily="34" charset="0"/>
              </a:rPr>
              <a:t>E.g. Applicability to VoIP</a:t>
            </a:r>
          </a:p>
        </p:txBody>
      </p:sp>
      <p:sp>
        <p:nvSpPr>
          <p:cNvPr id="2" name="Rectangle 4">
            <a:extLst>
              <a:ext uri="{FF2B5EF4-FFF2-40B4-BE49-F238E27FC236}">
                <a16:creationId xmlns:a16="http://schemas.microsoft.com/office/drawing/2014/main" xmlns=""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xmlns=""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pic>
        <p:nvPicPr>
          <p:cNvPr id="4" name="Picture 2" descr="Image result for voice over ip crime">
            <a:extLst>
              <a:ext uri="{FF2B5EF4-FFF2-40B4-BE49-F238E27FC236}">
                <a16:creationId xmlns:a16="http://schemas.microsoft.com/office/drawing/2014/main" xmlns="" id="{FB1BD058-45E9-43D5-956C-5209B4D285C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242" r="13536"/>
          <a:stretch/>
        </p:blipFill>
        <p:spPr bwMode="auto">
          <a:xfrm>
            <a:off x="0" y="1052513"/>
            <a:ext cx="9144000" cy="5418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727271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buFontTx/>
              <a:buNone/>
            </a:pPr>
            <a:r>
              <a:rPr lang="en-GB" sz="2700" dirty="0">
                <a:solidFill>
                  <a:schemeClr val="bg1"/>
                </a:solidFill>
                <a:latin typeface="Verdana" panose="020B0604030504040204" pitchFamily="34" charset="0"/>
              </a:rPr>
              <a:t>E.g. Applicability to VoIP</a:t>
            </a:r>
          </a:p>
        </p:txBody>
      </p:sp>
      <p:sp>
        <p:nvSpPr>
          <p:cNvPr id="4" name="Rectangle 2">
            <a:extLst>
              <a:ext uri="{FF2B5EF4-FFF2-40B4-BE49-F238E27FC236}">
                <a16:creationId xmlns:a16="http://schemas.microsoft.com/office/drawing/2014/main" xmlns="" id="{1239CC4E-6B81-41D5-8FBA-98E336DBC65F}"/>
              </a:ext>
            </a:extLst>
          </p:cNvPr>
          <p:cNvSpPr>
            <a:spLocks noChangeArrowheads="1"/>
          </p:cNvSpPr>
          <p:nvPr/>
        </p:nvSpPr>
        <p:spPr bwMode="auto">
          <a:xfrm>
            <a:off x="467544" y="1874485"/>
            <a:ext cx="799288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BC offences and procedural provisions are platform-neutral</a:t>
            </a:r>
          </a:p>
          <a:p>
            <a:pPr marL="571500" indent="-571500" algn="just"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Article 21 (“Interception of content data”) enables interception of any form of content data and would include VoIP data</a:t>
            </a:r>
          </a:p>
          <a:p>
            <a:pPr marL="571500" indent="-571500" algn="just" eaLnBrk="1" hangingPunct="1">
              <a:buFont typeface="Arial" panose="020B0604020202020204" pitchFamily="34" charset="0"/>
              <a:buChar char="•"/>
              <a:defRPr/>
            </a:pPr>
            <a:endParaRPr lang="en-US"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The definition of “service provider” would include VoIP service providers </a:t>
            </a:r>
          </a:p>
        </p:txBody>
      </p:sp>
    </p:spTree>
    <p:extLst>
      <p:ext uri="{BB962C8B-B14F-4D97-AF65-F5344CB8AC3E}">
        <p14:creationId xmlns:p14="http://schemas.microsoft.com/office/powerpoint/2010/main" val="296931574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87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pPr>
            <a:r>
              <a:rPr lang="en-GB" sz="2700" dirty="0">
                <a:solidFill>
                  <a:schemeClr val="bg1"/>
                </a:solidFill>
                <a:latin typeface="Verdana" panose="020B0604030504040204" pitchFamily="34" charset="0"/>
              </a:rPr>
              <a:t>E.g. Applicability to VoIP</a:t>
            </a:r>
          </a:p>
          <a:p>
            <a:pPr algn="r">
              <a:spcBef>
                <a:spcPct val="0"/>
              </a:spcBef>
              <a:buFontTx/>
              <a:buNone/>
            </a:pPr>
            <a:endParaRPr lang="en-GB" sz="2400" b="1" dirty="0">
              <a:solidFill>
                <a:schemeClr val="bg1"/>
              </a:solidFill>
              <a:latin typeface="Verdana" panose="020B0604030504040204" pitchFamily="34" charset="0"/>
            </a:endParaRPr>
          </a:p>
        </p:txBody>
      </p:sp>
      <p:pic>
        <p:nvPicPr>
          <p:cNvPr id="6" name="Picture 5">
            <a:extLst>
              <a:ext uri="{FF2B5EF4-FFF2-40B4-BE49-F238E27FC236}">
                <a16:creationId xmlns:a16="http://schemas.microsoft.com/office/drawing/2014/main" xmlns="" id="{A422A5B6-C445-43E8-BA20-F364E6F573B6}"/>
              </a:ext>
            </a:extLst>
          </p:cNvPr>
          <p:cNvPicPr>
            <a:picLocks noChangeAspect="1"/>
          </p:cNvPicPr>
          <p:nvPr/>
        </p:nvPicPr>
        <p:blipFill>
          <a:blip r:embed="rId3"/>
          <a:stretch>
            <a:fillRect/>
          </a:stretch>
        </p:blipFill>
        <p:spPr>
          <a:xfrm>
            <a:off x="-7937" y="1045270"/>
            <a:ext cx="9144000" cy="5622229"/>
          </a:xfrm>
          <a:prstGeom prst="rect">
            <a:avLst/>
          </a:prstGeom>
        </p:spPr>
      </p:pic>
    </p:spTree>
    <p:extLst>
      <p:ext uri="{BB962C8B-B14F-4D97-AF65-F5344CB8AC3E}">
        <p14:creationId xmlns:p14="http://schemas.microsoft.com/office/powerpoint/2010/main" val="102759224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buFontTx/>
              <a:buNone/>
            </a:pPr>
            <a:r>
              <a:rPr lang="en-GB" sz="2700" dirty="0">
                <a:solidFill>
                  <a:schemeClr val="bg1"/>
                </a:solidFill>
                <a:latin typeface="Verdana" panose="020B0604030504040204" pitchFamily="34" charset="0"/>
              </a:rPr>
              <a:t>E.g. Applicability to terrorism</a:t>
            </a:r>
          </a:p>
        </p:txBody>
      </p:sp>
      <p:sp>
        <p:nvSpPr>
          <p:cNvPr id="2" name="Rectangle 4">
            <a:extLst>
              <a:ext uri="{FF2B5EF4-FFF2-40B4-BE49-F238E27FC236}">
                <a16:creationId xmlns:a16="http://schemas.microsoft.com/office/drawing/2014/main" xmlns=""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xmlns=""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pic>
        <p:nvPicPr>
          <p:cNvPr id="5" name="Picture 2" descr="Image result for cyber terrorism">
            <a:extLst>
              <a:ext uri="{FF2B5EF4-FFF2-40B4-BE49-F238E27FC236}">
                <a16:creationId xmlns:a16="http://schemas.microsoft.com/office/drawing/2014/main" xmlns="" id="{D037C83C-599A-4F72-B917-49AEE0222F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52513"/>
            <a:ext cx="9179221" cy="5535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89346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75119" y="235879"/>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The Budapest </a:t>
            </a:r>
            <a:r>
              <a:rPr lang="en-GB" sz="2700" dirty="0" smtClean="0">
                <a:solidFill>
                  <a:schemeClr val="bg1"/>
                </a:solidFill>
                <a:latin typeface="Verdana" panose="020B0604030504040204" pitchFamily="34" charset="0"/>
                <a:ea typeface="Verdana" panose="020B0604030504040204" pitchFamily="34" charset="0"/>
                <a:cs typeface="Verdana" charset="0"/>
              </a:rPr>
              <a:t>Convention: Scope</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0" name="Textfeld 12">
            <a:extLst>
              <a:ext uri="{FF2B5EF4-FFF2-40B4-BE49-F238E27FC236}">
                <a16:creationId xmlns:a16="http://schemas.microsoft.com/office/drawing/2014/main" xmlns="" id="{122F3459-C909-4A75-8C50-90D04D3C4B22}"/>
              </a:ext>
            </a:extLst>
          </p:cNvPr>
          <p:cNvSpPr txBox="1"/>
          <p:nvPr/>
        </p:nvSpPr>
        <p:spPr>
          <a:xfrm>
            <a:off x="157142" y="1206554"/>
            <a:ext cx="2786062" cy="3600986"/>
          </a:xfrm>
          <a:prstGeom prst="rect">
            <a:avLst/>
          </a:prstGeom>
          <a:solidFill>
            <a:srgbClr val="FFFF00"/>
          </a:solidFill>
          <a:ln>
            <a:solidFill>
              <a:schemeClr val="bg1">
                <a:lumMod val="50000"/>
              </a:schemeClr>
            </a:solidFill>
          </a:ln>
        </p:spPr>
        <p:txBody>
          <a:bodyPr>
            <a:spAutoFit/>
          </a:bodyPr>
          <a:lstStyle/>
          <a:p>
            <a:pPr fontAlgn="auto">
              <a:spcBef>
                <a:spcPts val="0"/>
              </a:spcBef>
              <a:spcAft>
                <a:spcPts val="0"/>
              </a:spcAft>
              <a:defRPr/>
            </a:pPr>
            <a:r>
              <a:rPr lang="en-GB" sz="1900" b="1" dirty="0">
                <a:cs typeface="Verdana"/>
              </a:rPr>
              <a:t>Criminalising conduct</a:t>
            </a:r>
          </a:p>
          <a:p>
            <a:pPr marL="342900" indent="-342900" fontAlgn="auto">
              <a:spcBef>
                <a:spcPts val="0"/>
              </a:spcBef>
              <a:spcAft>
                <a:spcPts val="0"/>
              </a:spcAft>
              <a:buFont typeface="Wingdings" pitchFamily="2" charset="2"/>
              <a:buChar char="§"/>
              <a:defRPr/>
            </a:pPr>
            <a:r>
              <a:rPr lang="en-GB" sz="1900" dirty="0">
                <a:cs typeface="Verdana"/>
              </a:rPr>
              <a:t>Illegal access</a:t>
            </a:r>
          </a:p>
          <a:p>
            <a:pPr marL="342900" indent="-342900" fontAlgn="auto">
              <a:spcBef>
                <a:spcPts val="0"/>
              </a:spcBef>
              <a:spcAft>
                <a:spcPts val="0"/>
              </a:spcAft>
              <a:buFont typeface="Wingdings" pitchFamily="2" charset="2"/>
              <a:buChar char="§"/>
              <a:defRPr/>
            </a:pPr>
            <a:r>
              <a:rPr lang="en-GB" sz="1900" dirty="0">
                <a:cs typeface="Verdana"/>
              </a:rPr>
              <a:t>Illegal interception</a:t>
            </a:r>
          </a:p>
          <a:p>
            <a:pPr marL="342900" indent="-342900" fontAlgn="auto">
              <a:spcBef>
                <a:spcPts val="0"/>
              </a:spcBef>
              <a:spcAft>
                <a:spcPts val="0"/>
              </a:spcAft>
              <a:buFont typeface="Wingdings" pitchFamily="2" charset="2"/>
              <a:buChar char="§"/>
              <a:defRPr/>
            </a:pPr>
            <a:r>
              <a:rPr lang="en-GB" sz="1900" dirty="0">
                <a:cs typeface="Verdana"/>
              </a:rPr>
              <a:t>Data interference</a:t>
            </a:r>
          </a:p>
          <a:p>
            <a:pPr marL="342900" indent="-342900" fontAlgn="auto">
              <a:spcBef>
                <a:spcPts val="0"/>
              </a:spcBef>
              <a:spcAft>
                <a:spcPts val="0"/>
              </a:spcAft>
              <a:buFont typeface="Wingdings" pitchFamily="2" charset="2"/>
              <a:buChar char="§"/>
              <a:defRPr/>
            </a:pPr>
            <a:r>
              <a:rPr lang="en-GB" sz="1900" dirty="0">
                <a:cs typeface="Verdana"/>
              </a:rPr>
              <a:t>System interference</a:t>
            </a:r>
          </a:p>
          <a:p>
            <a:pPr marL="342900" indent="-342900" fontAlgn="auto">
              <a:spcBef>
                <a:spcPts val="0"/>
              </a:spcBef>
              <a:spcAft>
                <a:spcPts val="0"/>
              </a:spcAft>
              <a:buFont typeface="Wingdings" pitchFamily="2" charset="2"/>
              <a:buChar char="§"/>
              <a:defRPr/>
            </a:pPr>
            <a:r>
              <a:rPr lang="en-GB" sz="1900" dirty="0">
                <a:cs typeface="Verdana"/>
              </a:rPr>
              <a:t>Misuse of devices</a:t>
            </a:r>
          </a:p>
          <a:p>
            <a:pPr marL="342900" indent="-342900" fontAlgn="auto">
              <a:spcBef>
                <a:spcPts val="0"/>
              </a:spcBef>
              <a:spcAft>
                <a:spcPts val="0"/>
              </a:spcAft>
              <a:buFont typeface="Wingdings" pitchFamily="2" charset="2"/>
              <a:buChar char="§"/>
              <a:defRPr/>
            </a:pPr>
            <a:r>
              <a:rPr lang="en-GB" sz="1900" dirty="0">
                <a:cs typeface="Verdana"/>
              </a:rPr>
              <a:t>Fraud and forgery</a:t>
            </a:r>
          </a:p>
          <a:p>
            <a:pPr marL="342900" indent="-342900" fontAlgn="auto">
              <a:spcBef>
                <a:spcPts val="0"/>
              </a:spcBef>
              <a:spcAft>
                <a:spcPts val="0"/>
              </a:spcAft>
              <a:buFont typeface="Wingdings" pitchFamily="2" charset="2"/>
              <a:buChar char="§"/>
              <a:defRPr/>
            </a:pPr>
            <a:r>
              <a:rPr lang="en-GB" sz="1900" dirty="0">
                <a:cs typeface="Verdana"/>
              </a:rPr>
              <a:t>Child pornography</a:t>
            </a:r>
          </a:p>
          <a:p>
            <a:pPr marL="342900" indent="-342900" fontAlgn="auto">
              <a:spcBef>
                <a:spcPts val="0"/>
              </a:spcBef>
              <a:spcAft>
                <a:spcPts val="0"/>
              </a:spcAft>
              <a:buFont typeface="Wingdings" pitchFamily="2" charset="2"/>
              <a:buChar char="§"/>
              <a:defRPr/>
            </a:pPr>
            <a:r>
              <a:rPr lang="en-GB" sz="1900" dirty="0">
                <a:cs typeface="Verdana"/>
              </a:rPr>
              <a:t>IPR-offence</a:t>
            </a:r>
            <a:r>
              <a:rPr lang="de-DE" sz="1900" dirty="0">
                <a:cs typeface="Verdana"/>
              </a:rPr>
              <a:t>s</a:t>
            </a:r>
            <a:endParaRPr lang="en-US" sz="1900" dirty="0">
              <a:cs typeface="Verdana"/>
            </a:endParaRPr>
          </a:p>
          <a:p>
            <a:pPr marL="342900" indent="-342900" fontAlgn="auto">
              <a:spcBef>
                <a:spcPts val="0"/>
              </a:spcBef>
              <a:spcAft>
                <a:spcPts val="0"/>
              </a:spcAft>
              <a:buFont typeface="Wingdings" pitchFamily="2" charset="2"/>
              <a:buChar char="§"/>
              <a:defRPr/>
            </a:pPr>
            <a:r>
              <a:rPr lang="en-US" sz="1900" dirty="0">
                <a:cs typeface="Verdana"/>
              </a:rPr>
              <a:t>Attempt, Aiding &amp; Abetting</a:t>
            </a:r>
          </a:p>
          <a:p>
            <a:pPr marL="342900" indent="-342900" fontAlgn="auto">
              <a:spcBef>
                <a:spcPts val="0"/>
              </a:spcBef>
              <a:spcAft>
                <a:spcPts val="0"/>
              </a:spcAft>
              <a:buFont typeface="Wingdings" pitchFamily="2" charset="2"/>
              <a:buChar char="§"/>
              <a:defRPr/>
            </a:pPr>
            <a:r>
              <a:rPr lang="en-US" sz="1900" dirty="0">
                <a:cs typeface="Verdana"/>
              </a:rPr>
              <a:t>Corporate Liability</a:t>
            </a:r>
          </a:p>
        </p:txBody>
      </p:sp>
      <p:sp>
        <p:nvSpPr>
          <p:cNvPr id="21" name="Textfeld 4">
            <a:extLst>
              <a:ext uri="{FF2B5EF4-FFF2-40B4-BE49-F238E27FC236}">
                <a16:creationId xmlns:a16="http://schemas.microsoft.com/office/drawing/2014/main" xmlns="" id="{816E88E6-EA52-4247-B5D5-047E57E73689}"/>
              </a:ext>
            </a:extLst>
          </p:cNvPr>
          <p:cNvSpPr txBox="1"/>
          <p:nvPr/>
        </p:nvSpPr>
        <p:spPr>
          <a:xfrm>
            <a:off x="6372201" y="1142663"/>
            <a:ext cx="2570163" cy="5062924"/>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en-GB" sz="1900" b="1" dirty="0">
                <a:cs typeface="Verdana"/>
              </a:rPr>
              <a:t>International cooperation</a:t>
            </a:r>
          </a:p>
          <a:p>
            <a:pPr marL="361950" indent="-361950" fontAlgn="auto">
              <a:spcBef>
                <a:spcPts val="0"/>
              </a:spcBef>
              <a:spcAft>
                <a:spcPts val="0"/>
              </a:spcAft>
              <a:buFont typeface="Wingdings" pitchFamily="2" charset="2"/>
              <a:buChar char="§"/>
              <a:defRPr/>
            </a:pPr>
            <a:r>
              <a:rPr lang="en-GB" sz="1900" dirty="0">
                <a:cs typeface="Verdana"/>
              </a:rPr>
              <a:t>Extradition</a:t>
            </a:r>
          </a:p>
          <a:p>
            <a:pPr marL="361950" indent="-361950" fontAlgn="auto">
              <a:spcBef>
                <a:spcPts val="0"/>
              </a:spcBef>
              <a:spcAft>
                <a:spcPts val="0"/>
              </a:spcAft>
              <a:buFont typeface="Wingdings" pitchFamily="2" charset="2"/>
              <a:buChar char="§"/>
              <a:defRPr/>
            </a:pPr>
            <a:r>
              <a:rPr lang="en-GB" sz="1900" dirty="0">
                <a:cs typeface="Verdana"/>
              </a:rPr>
              <a:t>MLA</a:t>
            </a:r>
          </a:p>
          <a:p>
            <a:pPr marL="361950" indent="-361950" fontAlgn="auto">
              <a:spcBef>
                <a:spcPts val="0"/>
              </a:spcBef>
              <a:spcAft>
                <a:spcPts val="0"/>
              </a:spcAft>
              <a:buFont typeface="Wingdings" pitchFamily="2" charset="2"/>
              <a:buChar char="§"/>
              <a:defRPr/>
            </a:pPr>
            <a:r>
              <a:rPr lang="en-GB" sz="1900" dirty="0">
                <a:cs typeface="Verdana"/>
              </a:rPr>
              <a:t>Spontaneous information</a:t>
            </a:r>
          </a:p>
          <a:p>
            <a:pPr marL="361950" indent="-361950" fontAlgn="auto">
              <a:spcBef>
                <a:spcPts val="0"/>
              </a:spcBef>
              <a:spcAft>
                <a:spcPts val="0"/>
              </a:spcAft>
              <a:buFont typeface="Wingdings" pitchFamily="2" charset="2"/>
              <a:buChar char="§"/>
              <a:defRPr/>
            </a:pPr>
            <a:r>
              <a:rPr lang="en-GB" sz="1900" dirty="0">
                <a:cs typeface="Verdana"/>
              </a:rPr>
              <a:t>Expedited preservation</a:t>
            </a:r>
            <a:endParaRPr lang="en-US" sz="1900" dirty="0">
              <a:cs typeface="Verdana"/>
            </a:endParaRPr>
          </a:p>
          <a:p>
            <a:pPr marL="361950" indent="-361950" fontAlgn="auto">
              <a:spcBef>
                <a:spcPts val="0"/>
              </a:spcBef>
              <a:spcAft>
                <a:spcPts val="0"/>
              </a:spcAft>
              <a:buFont typeface="Wingdings" pitchFamily="2" charset="2"/>
              <a:buChar char="§"/>
              <a:defRPr/>
            </a:pPr>
            <a:r>
              <a:rPr lang="en-US" sz="1900" dirty="0">
                <a:cs typeface="Verdana"/>
              </a:rPr>
              <a:t>Expedited Disclosure of TD</a:t>
            </a:r>
            <a:endParaRPr lang="en-GB" sz="1900" dirty="0">
              <a:cs typeface="Verdana"/>
            </a:endParaRPr>
          </a:p>
          <a:p>
            <a:pPr marL="361950" indent="-361950" fontAlgn="auto">
              <a:spcBef>
                <a:spcPts val="0"/>
              </a:spcBef>
              <a:spcAft>
                <a:spcPts val="0"/>
              </a:spcAft>
              <a:buFont typeface="Wingdings" pitchFamily="2" charset="2"/>
              <a:buChar char="§"/>
              <a:defRPr/>
            </a:pPr>
            <a:r>
              <a:rPr lang="en-GB" sz="1900" dirty="0">
                <a:cs typeface="Verdana"/>
              </a:rPr>
              <a:t>MLA for access</a:t>
            </a:r>
          </a:p>
          <a:p>
            <a:pPr marL="361950" indent="-361950">
              <a:buFont typeface="Wingdings" pitchFamily="2" charset="2"/>
              <a:buChar char="§"/>
              <a:defRPr/>
            </a:pPr>
            <a:r>
              <a:rPr lang="en-US" sz="1900" dirty="0">
                <a:cs typeface="Verdana"/>
              </a:rPr>
              <a:t>Transborder access</a:t>
            </a:r>
            <a:endParaRPr lang="en-GB" sz="1900" dirty="0">
              <a:cs typeface="Verdana"/>
            </a:endParaRPr>
          </a:p>
          <a:p>
            <a:pPr marL="361950" indent="-361950" fontAlgn="auto">
              <a:spcBef>
                <a:spcPts val="0"/>
              </a:spcBef>
              <a:spcAft>
                <a:spcPts val="0"/>
              </a:spcAft>
              <a:buFont typeface="Wingdings" pitchFamily="2" charset="2"/>
              <a:buChar char="§"/>
              <a:defRPr/>
            </a:pPr>
            <a:r>
              <a:rPr lang="en-GB" sz="1900" dirty="0">
                <a:cs typeface="Verdana"/>
              </a:rPr>
              <a:t>MLA for RT TD</a:t>
            </a:r>
          </a:p>
          <a:p>
            <a:pPr marL="361950" indent="-361950" fontAlgn="auto">
              <a:spcBef>
                <a:spcPts val="0"/>
              </a:spcBef>
              <a:spcAft>
                <a:spcPts val="0"/>
              </a:spcAft>
              <a:buFont typeface="Wingdings" pitchFamily="2" charset="2"/>
              <a:buChar char="§"/>
              <a:defRPr/>
            </a:pPr>
            <a:r>
              <a:rPr lang="en-GB" sz="1900" dirty="0">
                <a:cs typeface="Verdana"/>
              </a:rPr>
              <a:t>MLA for interception</a:t>
            </a:r>
            <a:endParaRPr lang="en-US" sz="1900" dirty="0">
              <a:cs typeface="Verdana"/>
            </a:endParaRPr>
          </a:p>
          <a:p>
            <a:pPr marL="361950" indent="-361950" fontAlgn="auto">
              <a:spcBef>
                <a:spcPts val="0"/>
              </a:spcBef>
              <a:spcAft>
                <a:spcPts val="0"/>
              </a:spcAft>
              <a:buFont typeface="Wingdings" pitchFamily="2" charset="2"/>
              <a:buChar char="§"/>
              <a:defRPr/>
            </a:pPr>
            <a:r>
              <a:rPr lang="en-GB" sz="1900" dirty="0">
                <a:cs typeface="Verdana"/>
              </a:rPr>
              <a:t>24/7 points of contact</a:t>
            </a:r>
          </a:p>
        </p:txBody>
      </p:sp>
      <p:sp>
        <p:nvSpPr>
          <p:cNvPr id="22" name="Textfeld 16">
            <a:extLst>
              <a:ext uri="{FF2B5EF4-FFF2-40B4-BE49-F238E27FC236}">
                <a16:creationId xmlns:a16="http://schemas.microsoft.com/office/drawing/2014/main" xmlns=""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3" name="Textfeld 17">
            <a:extLst>
              <a:ext uri="{FF2B5EF4-FFF2-40B4-BE49-F238E27FC236}">
                <a16:creationId xmlns:a16="http://schemas.microsoft.com/office/drawing/2014/main" xmlns=""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cxnSp>
        <p:nvCxnSpPr>
          <p:cNvPr id="24" name="Form 20">
            <a:extLst>
              <a:ext uri="{FF2B5EF4-FFF2-40B4-BE49-F238E27FC236}">
                <a16:creationId xmlns:a16="http://schemas.microsoft.com/office/drawing/2014/main" xmlns="" id="{2AD0CD19-4C49-4F41-86A9-7B7448FB4058}"/>
              </a:ext>
            </a:extLst>
          </p:cNvPr>
          <p:cNvCxnSpPr>
            <a:stCxn id="20" idx="2"/>
          </p:cNvCxnSpPr>
          <p:nvPr/>
        </p:nvCxnSpPr>
        <p:spPr>
          <a:xfrm rot="16200000" flipH="1">
            <a:off x="3475679" y="2882034"/>
            <a:ext cx="971019" cy="4822030"/>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xmlns="" id="{954E8C3C-7E2E-48EF-B26C-3D675EC5669B}"/>
              </a:ext>
            </a:extLst>
          </p:cNvPr>
          <p:cNvCxnSpPr/>
          <p:nvPr/>
        </p:nvCxnSpPr>
        <p:spPr>
          <a:xfrm>
            <a:off x="4586266" y="3994831"/>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feld 3">
            <a:extLst>
              <a:ext uri="{FF2B5EF4-FFF2-40B4-BE49-F238E27FC236}">
                <a16:creationId xmlns:a16="http://schemas.microsoft.com/office/drawing/2014/main" xmlns="" id="{FE098AA4-0D98-4207-94EB-43432807C98D}"/>
              </a:ext>
            </a:extLst>
          </p:cNvPr>
          <p:cNvSpPr txBox="1"/>
          <p:nvPr/>
        </p:nvSpPr>
        <p:spPr>
          <a:xfrm>
            <a:off x="3443265" y="1271008"/>
            <a:ext cx="2428875" cy="2723823"/>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en-GB" sz="1900" b="1" dirty="0">
                <a:cs typeface="Verdana"/>
              </a:rPr>
              <a:t>Procedural tools</a:t>
            </a:r>
          </a:p>
          <a:p>
            <a:pPr marL="361950" indent="-361950" fontAlgn="auto">
              <a:spcBef>
                <a:spcPts val="0"/>
              </a:spcBef>
              <a:spcAft>
                <a:spcPts val="0"/>
              </a:spcAft>
              <a:buFont typeface="Wingdings" pitchFamily="2" charset="2"/>
              <a:buChar char="§"/>
              <a:defRPr/>
            </a:pPr>
            <a:r>
              <a:rPr lang="en-GB" sz="1900" dirty="0">
                <a:cs typeface="Verdana"/>
              </a:rPr>
              <a:t>Expedited preservation</a:t>
            </a:r>
            <a:endParaRPr lang="en-US" sz="1900" dirty="0">
              <a:cs typeface="Verdana"/>
            </a:endParaRPr>
          </a:p>
          <a:p>
            <a:pPr marL="361950" indent="-361950" fontAlgn="auto">
              <a:spcBef>
                <a:spcPts val="0"/>
              </a:spcBef>
              <a:spcAft>
                <a:spcPts val="0"/>
              </a:spcAft>
              <a:buFont typeface="Wingdings" pitchFamily="2" charset="2"/>
              <a:buChar char="§"/>
              <a:defRPr/>
            </a:pPr>
            <a:r>
              <a:rPr lang="en-US" sz="1900" dirty="0">
                <a:cs typeface="Verdana"/>
              </a:rPr>
              <a:t>Disclose TD</a:t>
            </a:r>
            <a:endParaRPr lang="en-GB" sz="1900" dirty="0">
              <a:cs typeface="Verdana"/>
            </a:endParaRPr>
          </a:p>
          <a:p>
            <a:pPr marL="361950" indent="-361950" fontAlgn="auto">
              <a:spcBef>
                <a:spcPts val="0"/>
              </a:spcBef>
              <a:spcAft>
                <a:spcPts val="0"/>
              </a:spcAft>
              <a:buFont typeface="Wingdings" pitchFamily="2" charset="2"/>
              <a:buChar char="§"/>
              <a:defRPr/>
            </a:pPr>
            <a:r>
              <a:rPr lang="en-GB" sz="1900" dirty="0">
                <a:cs typeface="Verdana"/>
              </a:rPr>
              <a:t>Search and seizure</a:t>
            </a:r>
          </a:p>
          <a:p>
            <a:pPr marL="361950" indent="-361950" fontAlgn="auto">
              <a:spcBef>
                <a:spcPts val="0"/>
              </a:spcBef>
              <a:spcAft>
                <a:spcPts val="0"/>
              </a:spcAft>
              <a:buFont typeface="Wingdings" pitchFamily="2" charset="2"/>
              <a:buChar char="§"/>
              <a:defRPr/>
            </a:pPr>
            <a:r>
              <a:rPr lang="en-GB" sz="1900" dirty="0">
                <a:cs typeface="Verdana"/>
              </a:rPr>
              <a:t>Production order</a:t>
            </a:r>
            <a:endParaRPr lang="en-US" sz="1900" dirty="0">
              <a:cs typeface="Verdana"/>
            </a:endParaRPr>
          </a:p>
          <a:p>
            <a:pPr marL="361950" indent="-361950" fontAlgn="auto">
              <a:spcBef>
                <a:spcPts val="0"/>
              </a:spcBef>
              <a:spcAft>
                <a:spcPts val="0"/>
              </a:spcAft>
              <a:buFont typeface="Wingdings" pitchFamily="2" charset="2"/>
              <a:buChar char="§"/>
              <a:defRPr/>
            </a:pPr>
            <a:r>
              <a:rPr lang="en-US" sz="1900" dirty="0">
                <a:cs typeface="Verdana"/>
              </a:rPr>
              <a:t>Real Time TD</a:t>
            </a:r>
            <a:endParaRPr lang="en-GB" sz="1900" dirty="0">
              <a:cs typeface="Verdana"/>
            </a:endParaRPr>
          </a:p>
          <a:p>
            <a:pPr marL="361950" indent="-361950" fontAlgn="auto">
              <a:spcBef>
                <a:spcPts val="0"/>
              </a:spcBef>
              <a:spcAft>
                <a:spcPts val="0"/>
              </a:spcAft>
              <a:buFont typeface="Wingdings" pitchFamily="2" charset="2"/>
              <a:buChar char="§"/>
              <a:defRPr/>
            </a:pPr>
            <a:r>
              <a:rPr lang="en-GB" sz="1900" dirty="0">
                <a:cs typeface="Verdana"/>
              </a:rPr>
              <a:t>Interception of computer data</a:t>
            </a:r>
            <a:endParaRPr lang="en-US" sz="1900" dirty="0">
              <a:cs typeface="Verdana"/>
            </a:endParaRPr>
          </a:p>
        </p:txBody>
      </p:sp>
      <p:sp>
        <p:nvSpPr>
          <p:cNvPr id="27" name="Textfeld 18">
            <a:extLst>
              <a:ext uri="{FF2B5EF4-FFF2-40B4-BE49-F238E27FC236}">
                <a16:creationId xmlns:a16="http://schemas.microsoft.com/office/drawing/2014/main" xmlns="" id="{B2A85D97-2DC4-4488-9B4C-A36ECD208C47}"/>
              </a:ext>
            </a:extLst>
          </p:cNvPr>
          <p:cNvSpPr txBox="1"/>
          <p:nvPr/>
        </p:nvSpPr>
        <p:spPr>
          <a:xfrm>
            <a:off x="2833803" y="6210287"/>
            <a:ext cx="1963738" cy="339725"/>
          </a:xfrm>
          <a:prstGeom prst="rect">
            <a:avLst/>
          </a:prstGeom>
          <a:noFill/>
        </p:spPr>
        <p:txBody>
          <a:bodyPr>
            <a:spAutoFit/>
          </a:bodyPr>
          <a:lstStyle/>
          <a:p>
            <a:pPr fontAlgn="auto">
              <a:spcBef>
                <a:spcPts val="0"/>
              </a:spcBef>
              <a:spcAft>
                <a:spcPts val="0"/>
              </a:spcAft>
              <a:defRPr/>
            </a:pPr>
            <a:r>
              <a:rPr lang="en-GB" sz="1600" b="1" dirty="0">
                <a:solidFill>
                  <a:schemeClr val="tx1">
                    <a:lumMod val="65000"/>
                    <a:lumOff val="35000"/>
                  </a:schemeClr>
                </a:solidFill>
                <a:cs typeface="Verdana"/>
              </a:rPr>
              <a:t>Harmonisation </a:t>
            </a:r>
          </a:p>
        </p:txBody>
      </p:sp>
    </p:spTree>
    <p:extLst>
      <p:ext uri="{BB962C8B-B14F-4D97-AF65-F5344CB8AC3E}">
        <p14:creationId xmlns:p14="http://schemas.microsoft.com/office/powerpoint/2010/main" val="187009428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buFontTx/>
              <a:buNone/>
            </a:pPr>
            <a:r>
              <a:rPr lang="en-GB" sz="2700" dirty="0">
                <a:solidFill>
                  <a:schemeClr val="bg1"/>
                </a:solidFill>
                <a:latin typeface="Verdana" panose="020B0604030504040204" pitchFamily="34" charset="0"/>
              </a:rPr>
              <a:t>E.g. Applicability to terrorism</a:t>
            </a:r>
          </a:p>
        </p:txBody>
      </p:sp>
      <p:sp>
        <p:nvSpPr>
          <p:cNvPr id="2" name="Rectangle 4">
            <a:extLst>
              <a:ext uri="{FF2B5EF4-FFF2-40B4-BE49-F238E27FC236}">
                <a16:creationId xmlns:a16="http://schemas.microsoft.com/office/drawing/2014/main" xmlns=""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xmlns=""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pic>
        <p:nvPicPr>
          <p:cNvPr id="4" name="Picture 3">
            <a:extLst>
              <a:ext uri="{FF2B5EF4-FFF2-40B4-BE49-F238E27FC236}">
                <a16:creationId xmlns:a16="http://schemas.microsoft.com/office/drawing/2014/main" xmlns="" id="{64165451-7A65-4E6A-9754-09456F7B9E28}"/>
              </a:ext>
            </a:extLst>
          </p:cNvPr>
          <p:cNvPicPr>
            <a:picLocks noChangeAspect="1"/>
          </p:cNvPicPr>
          <p:nvPr/>
        </p:nvPicPr>
        <p:blipFill>
          <a:blip r:embed="rId3"/>
          <a:stretch>
            <a:fillRect/>
          </a:stretch>
        </p:blipFill>
        <p:spPr>
          <a:xfrm>
            <a:off x="648931" y="1112324"/>
            <a:ext cx="8037871" cy="5426589"/>
          </a:xfrm>
          <a:prstGeom prst="rect">
            <a:avLst/>
          </a:prstGeom>
        </p:spPr>
      </p:pic>
    </p:spTree>
    <p:extLst>
      <p:ext uri="{BB962C8B-B14F-4D97-AF65-F5344CB8AC3E}">
        <p14:creationId xmlns:p14="http://schemas.microsoft.com/office/powerpoint/2010/main" val="325832547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xmlns="" id="{4D27D9AC-4ADB-45D9-AFA6-8E0CDEC5466B}"/>
              </a:ext>
            </a:extLst>
          </p:cNvPr>
          <p:cNvSpPr>
            <a:spLocks noChangeArrowheads="1"/>
          </p:cNvSpPr>
          <p:nvPr/>
        </p:nvSpPr>
        <p:spPr bwMode="auto">
          <a:xfrm>
            <a:off x="467544" y="1231904"/>
            <a:ext cx="813690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en-US" sz="3200" b="1" dirty="0">
                <a:solidFill>
                  <a:srgbClr val="FF0000"/>
                </a:solidFill>
                <a:latin typeface="+mn-lt"/>
                <a:ea typeface="Verdana" panose="020B0604030504040204" pitchFamily="34" charset="0"/>
                <a:cs typeface="Verdana" panose="020B0604030504040204" pitchFamily="34" charset="0"/>
              </a:rPr>
              <a:t>MYTH: </a:t>
            </a:r>
          </a:p>
          <a:p>
            <a:pPr algn="ctr" eaLnBrk="1" hangingPunct="1">
              <a:defRPr/>
            </a:pPr>
            <a:r>
              <a:rPr lang="en-US" sz="3200" dirty="0" smtClean="0">
                <a:latin typeface="+mn-lt"/>
                <a:ea typeface="Verdana" panose="020B0604030504040204" pitchFamily="34" charset="0"/>
                <a:cs typeface="Verdana" panose="020B0604030504040204" pitchFamily="34" charset="0"/>
              </a:rPr>
              <a:t>The Budapest </a:t>
            </a:r>
            <a:r>
              <a:rPr lang="en-US" sz="3200" dirty="0">
                <a:latin typeface="+mn-lt"/>
                <a:ea typeface="Verdana" panose="020B0604030504040204" pitchFamily="34" charset="0"/>
                <a:cs typeface="Verdana" panose="020B0604030504040204" pitchFamily="34" charset="0"/>
              </a:rPr>
              <a:t>Convention is</a:t>
            </a:r>
            <a:r>
              <a:rPr lang="en-US" sz="3200" b="1" dirty="0">
                <a:latin typeface="+mn-lt"/>
                <a:ea typeface="Verdana" panose="020B0604030504040204" pitchFamily="34" charset="0"/>
                <a:cs typeface="Verdana" panose="020B0604030504040204" pitchFamily="34" charset="0"/>
              </a:rPr>
              <a:t> only a cybercrime treaty</a:t>
            </a:r>
            <a:endParaRPr lang="en-GB" sz="3200" b="1" dirty="0">
              <a:latin typeface="+mn-lt"/>
              <a:ea typeface="Verdana" panose="020B0604030504040204" pitchFamily="34" charset="0"/>
              <a:cs typeface="Verdana" panose="020B0604030504040204" pitchFamily="34" charset="0"/>
            </a:endParaRPr>
          </a:p>
        </p:txBody>
      </p:sp>
      <p:sp>
        <p:nvSpPr>
          <p:cNvPr id="13" name="TextBox 7">
            <a:extLst>
              <a:ext uri="{FF2B5EF4-FFF2-40B4-BE49-F238E27FC236}">
                <a16:creationId xmlns:a16="http://schemas.microsoft.com/office/drawing/2014/main" xmlns=""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Myth </a:t>
            </a:r>
          </a:p>
        </p:txBody>
      </p:sp>
      <p:pic>
        <p:nvPicPr>
          <p:cNvPr id="1026" name="Picture 2" descr="Big loopholes lurk in African cybercrime law – where it even exists">
            <a:extLst>
              <a:ext uri="{FF2B5EF4-FFF2-40B4-BE49-F238E27FC236}">
                <a16:creationId xmlns:a16="http://schemas.microsoft.com/office/drawing/2014/main" xmlns="" id="{3253D5C2-773C-4E80-B62C-02145852DB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350" y="3091521"/>
            <a:ext cx="6552728" cy="3139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38217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rPr>
              <a:t>Reality </a:t>
            </a:r>
          </a:p>
        </p:txBody>
      </p:sp>
      <p:sp>
        <p:nvSpPr>
          <p:cNvPr id="11" name="Rectangle 2"/>
          <p:cNvSpPr>
            <a:spLocks noChangeArrowheads="1"/>
          </p:cNvSpPr>
          <p:nvPr/>
        </p:nvSpPr>
        <p:spPr bwMode="auto">
          <a:xfrm>
            <a:off x="467544" y="1988840"/>
            <a:ext cx="8352928"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The Budapest Convention is not only a cybercrime </a:t>
            </a:r>
            <a:r>
              <a:rPr lang="en-US" dirty="0" smtClean="0">
                <a:latin typeface="+mn-lt"/>
                <a:ea typeface="Verdana" panose="020B0604030504040204" pitchFamily="34" charset="0"/>
                <a:cs typeface="Verdana" panose="020B0604030504040204" pitchFamily="34" charset="0"/>
              </a:rPr>
              <a:t>treaty</a:t>
            </a:r>
            <a:endParaRPr lang="en-US" dirty="0">
              <a:latin typeface="+mn-lt"/>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dirty="0">
                <a:latin typeface="+mn-lt"/>
                <a:ea typeface="Verdana" panose="020B0604030504040204" pitchFamily="34" charset="0"/>
                <a:cs typeface="Verdana" panose="020B0604030504040204" pitchFamily="34" charset="0"/>
              </a:rPr>
              <a:t>It enables exercise of procedural provisions and international cooperation mechanism in relation to</a:t>
            </a:r>
            <a:r>
              <a:rPr lang="en-US" dirty="0" smtClean="0">
                <a:latin typeface="+mn-lt"/>
                <a:ea typeface="Verdana" panose="020B0604030504040204" pitchFamily="34" charset="0"/>
                <a:cs typeface="Verdana" panose="020B0604030504040204" pitchFamily="34" charset="0"/>
              </a:rPr>
              <a:t>:</a:t>
            </a:r>
          </a:p>
          <a:p>
            <a:pPr algn="just" eaLnBrk="1" hangingPunct="1">
              <a:defRPr/>
            </a:pPr>
            <a:endParaRPr lang="en-US" dirty="0">
              <a:latin typeface="+mn-lt"/>
              <a:ea typeface="Verdana" panose="020B0604030504040204" pitchFamily="34" charset="0"/>
              <a:cs typeface="Verdana" panose="020B0604030504040204" pitchFamily="34" charset="0"/>
            </a:endParaRPr>
          </a:p>
          <a:p>
            <a:pPr marL="1314450" lvl="1" indent="-571500" algn="just" eaLnBrk="1" hangingPunct="1">
              <a:buFont typeface="Wingdings" panose="05000000000000000000" pitchFamily="2" charset="2"/>
              <a:buChar char="Ø"/>
              <a:defRPr/>
            </a:pPr>
            <a:r>
              <a:rPr lang="en-US" dirty="0">
                <a:latin typeface="+mn-lt"/>
                <a:ea typeface="Verdana" panose="020B0604030504040204" pitchFamily="34" charset="0"/>
                <a:cs typeface="Verdana" panose="020B0604030504040204" pitchFamily="34" charset="0"/>
              </a:rPr>
              <a:t>Offences established in accordance with the Budapest Convention </a:t>
            </a:r>
          </a:p>
          <a:p>
            <a:pPr marL="1314450" lvl="1" indent="-571500" algn="just" eaLnBrk="1" hangingPunct="1">
              <a:buFont typeface="Wingdings" panose="05000000000000000000" pitchFamily="2" charset="2"/>
              <a:buChar char="Ø"/>
              <a:defRPr/>
            </a:pPr>
            <a:r>
              <a:rPr lang="en-US" dirty="0">
                <a:latin typeface="+mn-lt"/>
                <a:ea typeface="Verdana" panose="020B0604030504040204" pitchFamily="34" charset="0"/>
                <a:cs typeface="Verdana" panose="020B0604030504040204" pitchFamily="34" charset="0"/>
              </a:rPr>
              <a:t>Other offences committed by means of a computer system</a:t>
            </a:r>
          </a:p>
          <a:p>
            <a:pPr marL="1314450" lvl="1" indent="-571500" algn="just" eaLnBrk="1" hangingPunct="1">
              <a:buFont typeface="Wingdings" panose="05000000000000000000" pitchFamily="2" charset="2"/>
              <a:buChar char="Ø"/>
              <a:defRPr/>
            </a:pPr>
            <a:r>
              <a:rPr lang="en-US" dirty="0">
                <a:latin typeface="+mn-lt"/>
                <a:ea typeface="Verdana" panose="020B0604030504040204" pitchFamily="34" charset="0"/>
                <a:cs typeface="Verdana" panose="020B0604030504040204" pitchFamily="34" charset="0"/>
              </a:rPr>
              <a:t>Collection and exchange of evidence in electronic form of any criminal offence </a:t>
            </a:r>
          </a:p>
        </p:txBody>
      </p:sp>
      <p:sp>
        <p:nvSpPr>
          <p:cNvPr id="5" name="Rectangle 4"/>
          <p:cNvSpPr/>
          <p:nvPr/>
        </p:nvSpPr>
        <p:spPr>
          <a:xfrm>
            <a:off x="2123029" y="1329095"/>
            <a:ext cx="5041958" cy="584775"/>
          </a:xfrm>
          <a:prstGeom prst="rect">
            <a:avLst/>
          </a:prstGeom>
        </p:spPr>
        <p:txBody>
          <a:bodyPr wrap="none">
            <a:spAutoFit/>
          </a:bodyPr>
          <a:lstStyle/>
          <a:p>
            <a:pPr lvl="0" algn="ctr" defTabSz="914400" fontAlgn="base">
              <a:spcBef>
                <a:spcPct val="0"/>
              </a:spcBef>
              <a:spcAft>
                <a:spcPct val="0"/>
              </a:spcAft>
              <a:defRPr/>
            </a:pPr>
            <a:r>
              <a:rPr lang="en-US" sz="3200" b="1" dirty="0">
                <a:solidFill>
                  <a:prstClr val="black"/>
                </a:solidFill>
                <a:ea typeface="Verdana" panose="020B0604030504040204" pitchFamily="34" charset="0"/>
                <a:cs typeface="Verdana" panose="020B0604030504040204" pitchFamily="34" charset="0"/>
              </a:rPr>
              <a:t>THE </a:t>
            </a:r>
            <a:r>
              <a:rPr lang="en-US" sz="3200" b="1" dirty="0">
                <a:solidFill>
                  <a:srgbClr val="FF0000"/>
                </a:solidFill>
                <a:ea typeface="Verdana" panose="020B0604030504040204" pitchFamily="34" charset="0"/>
                <a:cs typeface="Verdana" panose="020B0604030504040204" pitchFamily="34" charset="0"/>
              </a:rPr>
              <a:t>REALITY </a:t>
            </a:r>
            <a:r>
              <a:rPr lang="en-US" sz="3200" b="1" dirty="0">
                <a:solidFill>
                  <a:prstClr val="black"/>
                </a:solidFill>
                <a:ea typeface="Verdana" panose="020B0604030504040204" pitchFamily="34" charset="0"/>
                <a:cs typeface="Verdana" panose="020B0604030504040204" pitchFamily="34" charset="0"/>
              </a:rPr>
              <a:t>IS AS FOLLOWS</a:t>
            </a:r>
            <a:r>
              <a:rPr lang="en-US" b="1" dirty="0">
                <a:solidFill>
                  <a:prstClr val="black"/>
                </a:solidFill>
                <a:ea typeface="Verdana" panose="020B0604030504040204" pitchFamily="34" charset="0"/>
                <a:cs typeface="Verdana" panose="020B0604030504040204" pitchFamily="34" charset="0"/>
              </a:rPr>
              <a:t>:</a:t>
            </a:r>
            <a:endParaRPr lang="en-US" dirty="0">
              <a:solidFill>
                <a:prstClr val="black"/>
              </a:solidFill>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1300039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287016" y="171105"/>
            <a:ext cx="8856984" cy="5819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lnSpc>
                <a:spcPct val="90000"/>
              </a:lnSpc>
              <a:buNone/>
              <a:defRPr/>
            </a:pPr>
            <a:endParaRPr lang="en-GB" sz="2200" kern="0" dirty="0">
              <a:solidFill>
                <a:srgbClr val="000000"/>
              </a:solidFill>
              <a:latin typeface="+mj-lt"/>
              <a:cs typeface="Arial" panose="020B0604020202020204" pitchFamily="34" charset="0"/>
            </a:endParaRPr>
          </a:p>
          <a:p>
            <a:pPr marL="0" indent="0" algn="ctr">
              <a:lnSpc>
                <a:spcPct val="90000"/>
              </a:lnSpc>
              <a:buNone/>
              <a:defRPr/>
            </a:pPr>
            <a:endParaRPr lang="en-GB" sz="2200" kern="0" dirty="0">
              <a:solidFill>
                <a:srgbClr val="000000"/>
              </a:solidFill>
              <a:latin typeface="+mj-lt"/>
              <a:cs typeface="Arial" panose="020B0604020202020204" pitchFamily="34" charset="0"/>
            </a:endParaRPr>
          </a:p>
          <a:p>
            <a:pPr marL="0" indent="0" algn="just">
              <a:lnSpc>
                <a:spcPct val="90000"/>
              </a:lnSpc>
              <a:buNone/>
              <a:defRPr/>
            </a:pPr>
            <a:endParaRPr lang="en-GB" sz="2200" kern="0" dirty="0">
              <a:solidFill>
                <a:srgbClr val="000000"/>
              </a:solidFill>
              <a:latin typeface="+mj-lt"/>
              <a:cs typeface="Arial" panose="020B0604020202020204" pitchFamily="34" charset="0"/>
            </a:endParaRPr>
          </a:p>
          <a:p>
            <a:pPr marL="0" indent="0" algn="ctr">
              <a:lnSpc>
                <a:spcPct val="90000"/>
              </a:lnSpc>
              <a:buNone/>
              <a:defRPr/>
            </a:pPr>
            <a:r>
              <a:rPr lang="en-GB" sz="2800" b="1" kern="0" dirty="0">
                <a:solidFill>
                  <a:srgbClr val="000000"/>
                </a:solidFill>
                <a:cs typeface="Arial" panose="020B0604020202020204" pitchFamily="34" charset="0"/>
              </a:rPr>
              <a:t>Article 14 - Collection of Evidence</a:t>
            </a:r>
          </a:p>
          <a:p>
            <a:pPr marL="0" indent="0" algn="just">
              <a:buNone/>
            </a:pPr>
            <a:endParaRPr lang="en-GB" sz="2200" dirty="0">
              <a:cs typeface="Arial" panose="020B0604020202020204" pitchFamily="34" charset="0"/>
            </a:endParaRPr>
          </a:p>
          <a:p>
            <a:pPr marL="0" indent="0" algn="just">
              <a:buNone/>
            </a:pPr>
            <a:r>
              <a:rPr lang="en-GB" sz="2200" dirty="0">
                <a:cs typeface="Arial" panose="020B0604020202020204" pitchFamily="34" charset="0"/>
              </a:rPr>
              <a:t>Except as specifically provided otherwise in Article 21, each Party shall apply the powers and procedures referred to in paragraph 1 of this article to:</a:t>
            </a:r>
          </a:p>
          <a:p>
            <a:pPr marL="0" indent="0" algn="just">
              <a:buNone/>
            </a:pPr>
            <a:endParaRPr lang="en-US" sz="2200" dirty="0">
              <a:cs typeface="Arial" panose="020B0604020202020204" pitchFamily="34" charset="0"/>
            </a:endParaRPr>
          </a:p>
          <a:p>
            <a:pPr marL="0" indent="0" algn="just">
              <a:buNone/>
            </a:pPr>
            <a:r>
              <a:rPr lang="en-GB" sz="2200" b="1" dirty="0" smtClean="0">
                <a:cs typeface="Arial" panose="020B0604020202020204" pitchFamily="34" charset="0"/>
              </a:rPr>
              <a:t>(a) </a:t>
            </a:r>
            <a:r>
              <a:rPr lang="en-GB" sz="2200" dirty="0" smtClean="0">
                <a:cs typeface="Arial" panose="020B0604020202020204" pitchFamily="34" charset="0"/>
              </a:rPr>
              <a:t>the </a:t>
            </a:r>
            <a:r>
              <a:rPr lang="en-GB" sz="2200" dirty="0">
                <a:cs typeface="Arial" panose="020B0604020202020204" pitchFamily="34" charset="0"/>
              </a:rPr>
              <a:t>criminal offences established in accordance with Articles 2 </a:t>
            </a:r>
            <a:endParaRPr lang="en-GB" sz="2200" dirty="0" smtClean="0">
              <a:cs typeface="Arial" panose="020B0604020202020204" pitchFamily="34" charset="0"/>
            </a:endParaRPr>
          </a:p>
          <a:p>
            <a:pPr marL="0" indent="0" algn="just">
              <a:buNone/>
            </a:pPr>
            <a:r>
              <a:rPr lang="en-GB" sz="2200" dirty="0" smtClean="0">
                <a:cs typeface="Arial" panose="020B0604020202020204" pitchFamily="34" charset="0"/>
              </a:rPr>
              <a:t>through </a:t>
            </a:r>
            <a:r>
              <a:rPr lang="en-GB" sz="2200" dirty="0">
                <a:cs typeface="Arial" panose="020B0604020202020204" pitchFamily="34" charset="0"/>
              </a:rPr>
              <a:t>11 of this Convention;</a:t>
            </a:r>
            <a:endParaRPr lang="en-US" sz="2200" dirty="0">
              <a:cs typeface="Arial" panose="020B0604020202020204" pitchFamily="34" charset="0"/>
            </a:endParaRPr>
          </a:p>
          <a:p>
            <a:pPr marL="0" indent="0" algn="just">
              <a:buNone/>
            </a:pPr>
            <a:r>
              <a:rPr lang="en-GB" sz="2200" dirty="0">
                <a:cs typeface="Arial" panose="020B0604020202020204" pitchFamily="34" charset="0"/>
              </a:rPr>
              <a:t> </a:t>
            </a:r>
            <a:endParaRPr lang="en-US" sz="2200" dirty="0">
              <a:cs typeface="Arial" panose="020B0604020202020204" pitchFamily="34" charset="0"/>
            </a:endParaRPr>
          </a:p>
          <a:p>
            <a:pPr marL="0" indent="0" algn="just">
              <a:buNone/>
            </a:pPr>
            <a:r>
              <a:rPr lang="en-GB" sz="2200" b="1" dirty="0">
                <a:cs typeface="Arial" panose="020B0604020202020204" pitchFamily="34" charset="0"/>
              </a:rPr>
              <a:t>(b) </a:t>
            </a:r>
            <a:r>
              <a:rPr lang="en-GB" sz="2200" dirty="0">
                <a:cs typeface="Arial" panose="020B0604020202020204" pitchFamily="34" charset="0"/>
              </a:rPr>
              <a:t>other criminal offences committed by means of a computer system; and</a:t>
            </a:r>
            <a:endParaRPr lang="en-US" sz="2200" dirty="0">
              <a:cs typeface="Arial" panose="020B0604020202020204" pitchFamily="34" charset="0"/>
            </a:endParaRPr>
          </a:p>
          <a:p>
            <a:pPr marL="0" indent="0" algn="just">
              <a:buNone/>
            </a:pPr>
            <a:endParaRPr lang="en-GB" sz="2200" dirty="0">
              <a:cs typeface="Arial" panose="020B0604020202020204" pitchFamily="34" charset="0"/>
            </a:endParaRPr>
          </a:p>
          <a:p>
            <a:pPr marL="0" indent="0" algn="just">
              <a:buNone/>
            </a:pPr>
            <a:r>
              <a:rPr lang="en-GB" sz="2200" b="1" dirty="0">
                <a:cs typeface="Arial" panose="020B0604020202020204" pitchFamily="34" charset="0"/>
              </a:rPr>
              <a:t>(c) </a:t>
            </a:r>
            <a:r>
              <a:rPr lang="en-GB" sz="2200" dirty="0">
                <a:cs typeface="Arial" panose="020B0604020202020204" pitchFamily="34" charset="0"/>
              </a:rPr>
              <a:t>the collection of evidence in electronic form of a criminal offence.</a:t>
            </a:r>
            <a:endParaRPr lang="en-US" sz="2200" dirty="0">
              <a:cs typeface="Arial" panose="020B0604020202020204" pitchFamily="34" charset="0"/>
            </a:endParaRPr>
          </a:p>
        </p:txBody>
      </p:sp>
      <p:sp>
        <p:nvSpPr>
          <p:cNvPr id="2" name="Rectangle 4">
            <a:extLst>
              <a:ext uri="{FF2B5EF4-FFF2-40B4-BE49-F238E27FC236}">
                <a16:creationId xmlns:a16="http://schemas.microsoft.com/office/drawing/2014/main" xmlns=""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6" name="Rectangle 4">
            <a:extLst>
              <a:ext uri="{FF2B5EF4-FFF2-40B4-BE49-F238E27FC236}">
                <a16:creationId xmlns:a16="http://schemas.microsoft.com/office/drawing/2014/main" xmlns=""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8" name="TextBox 15">
            <a:extLst>
              <a:ext uri="{FF2B5EF4-FFF2-40B4-BE49-F238E27FC236}">
                <a16:creationId xmlns:a16="http://schemas.microsoft.com/office/drawing/2014/main" xmlns="" id="{C12E78C0-96B6-48A3-A63B-942BCF568F78}"/>
              </a:ext>
            </a:extLst>
          </p:cNvPr>
          <p:cNvSpPr txBox="1">
            <a:spLocks noChangeArrowheads="1"/>
          </p:cNvSpPr>
          <p:nvPr/>
        </p:nvSpPr>
        <p:spPr bwMode="auto">
          <a:xfrm>
            <a:off x="1258888" y="179392"/>
            <a:ext cx="77771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ea typeface="Verdana" panose="020B0604030504040204" pitchFamily="34" charset="0"/>
              </a:rPr>
              <a:t>Reality </a:t>
            </a:r>
          </a:p>
        </p:txBody>
      </p:sp>
    </p:spTree>
    <p:extLst>
      <p:ext uri="{BB962C8B-B14F-4D97-AF65-F5344CB8AC3E}">
        <p14:creationId xmlns:p14="http://schemas.microsoft.com/office/powerpoint/2010/main" val="418801605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287016" y="171105"/>
            <a:ext cx="8856984" cy="5819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lnSpc>
                <a:spcPct val="90000"/>
              </a:lnSpc>
              <a:buNone/>
              <a:defRPr/>
            </a:pPr>
            <a:endParaRPr lang="en-GB" sz="2200" kern="0" dirty="0">
              <a:solidFill>
                <a:srgbClr val="000000"/>
              </a:solidFill>
              <a:latin typeface="+mj-lt"/>
              <a:cs typeface="Arial" panose="020B0604020202020204" pitchFamily="34" charset="0"/>
            </a:endParaRPr>
          </a:p>
          <a:p>
            <a:pPr marL="0" indent="0" algn="ctr">
              <a:lnSpc>
                <a:spcPct val="90000"/>
              </a:lnSpc>
              <a:buNone/>
              <a:defRPr/>
            </a:pPr>
            <a:endParaRPr lang="en-GB" sz="2200" kern="0" dirty="0">
              <a:solidFill>
                <a:srgbClr val="000000"/>
              </a:solidFill>
              <a:latin typeface="+mj-lt"/>
              <a:cs typeface="Arial" panose="020B0604020202020204" pitchFamily="34" charset="0"/>
            </a:endParaRPr>
          </a:p>
          <a:p>
            <a:pPr marL="0" indent="0" algn="just">
              <a:lnSpc>
                <a:spcPct val="90000"/>
              </a:lnSpc>
              <a:buNone/>
              <a:defRPr/>
            </a:pPr>
            <a:endParaRPr lang="en-GB" sz="2800" kern="0" dirty="0">
              <a:solidFill>
                <a:srgbClr val="000000"/>
              </a:solidFill>
              <a:latin typeface="+mj-lt"/>
              <a:cs typeface="Arial" panose="020B0604020202020204" pitchFamily="34" charset="0"/>
            </a:endParaRPr>
          </a:p>
          <a:p>
            <a:pPr marL="0" indent="0" algn="ctr">
              <a:lnSpc>
                <a:spcPct val="90000"/>
              </a:lnSpc>
              <a:buNone/>
              <a:defRPr/>
            </a:pPr>
            <a:r>
              <a:rPr lang="en-GB" sz="2800" b="1" kern="0" dirty="0">
                <a:solidFill>
                  <a:srgbClr val="000000"/>
                </a:solidFill>
                <a:cs typeface="Arial" panose="020B0604020202020204" pitchFamily="34" charset="0"/>
              </a:rPr>
              <a:t>Article 14 - Collection of Evidence</a:t>
            </a:r>
          </a:p>
          <a:p>
            <a:pPr marL="0" indent="0" algn="just">
              <a:buNone/>
            </a:pPr>
            <a:endParaRPr lang="en-GB" sz="2200" dirty="0">
              <a:cs typeface="Arial" panose="020B0604020202020204" pitchFamily="34" charset="0"/>
            </a:endParaRPr>
          </a:p>
          <a:p>
            <a:pPr marL="0" indent="0" algn="just">
              <a:buNone/>
            </a:pPr>
            <a:r>
              <a:rPr lang="en-GB" sz="2200" dirty="0">
                <a:cs typeface="Arial" panose="020B0604020202020204" pitchFamily="34" charset="0"/>
              </a:rPr>
              <a:t>Except as specifically provided otherwise in Article 21, each Party shall apply the powers and procedures referred to in paragraph 1 of this article to:</a:t>
            </a:r>
          </a:p>
          <a:p>
            <a:pPr marL="0" indent="0" algn="just">
              <a:buNone/>
            </a:pPr>
            <a:endParaRPr lang="en-US" sz="2200" dirty="0">
              <a:cs typeface="Arial" panose="020B0604020202020204" pitchFamily="34" charset="0"/>
            </a:endParaRPr>
          </a:p>
          <a:p>
            <a:pPr marL="0" indent="0" algn="just">
              <a:buNone/>
            </a:pPr>
            <a:r>
              <a:rPr lang="en-GB" sz="2200" b="1" dirty="0">
                <a:cs typeface="Arial" panose="020B0604020202020204" pitchFamily="34" charset="0"/>
              </a:rPr>
              <a:t>(a) </a:t>
            </a:r>
            <a:r>
              <a:rPr lang="en-GB" sz="2200" dirty="0">
                <a:cs typeface="Arial" panose="020B0604020202020204" pitchFamily="34" charset="0"/>
              </a:rPr>
              <a:t>the </a:t>
            </a:r>
            <a:r>
              <a:rPr lang="en-GB" sz="2200" b="1" dirty="0">
                <a:solidFill>
                  <a:srgbClr val="FF0000"/>
                </a:solidFill>
                <a:cs typeface="Arial" panose="020B0604020202020204" pitchFamily="34" charset="0"/>
              </a:rPr>
              <a:t>criminal offences established </a:t>
            </a:r>
            <a:r>
              <a:rPr lang="en-GB" sz="2200" dirty="0">
                <a:cs typeface="Arial" panose="020B0604020202020204" pitchFamily="34" charset="0"/>
              </a:rPr>
              <a:t>in accordance with </a:t>
            </a:r>
            <a:r>
              <a:rPr lang="en-GB" sz="2200" b="1" dirty="0">
                <a:solidFill>
                  <a:srgbClr val="FF0000"/>
                </a:solidFill>
                <a:cs typeface="Arial" panose="020B0604020202020204" pitchFamily="34" charset="0"/>
              </a:rPr>
              <a:t>Articles 2 through 11 </a:t>
            </a:r>
            <a:r>
              <a:rPr lang="en-GB" sz="2200" dirty="0">
                <a:cs typeface="Arial" panose="020B0604020202020204" pitchFamily="34" charset="0"/>
              </a:rPr>
              <a:t>of this Convention;</a:t>
            </a:r>
            <a:endParaRPr lang="en-US" sz="2200" dirty="0">
              <a:cs typeface="Arial" panose="020B0604020202020204" pitchFamily="34" charset="0"/>
            </a:endParaRPr>
          </a:p>
          <a:p>
            <a:pPr marL="0" indent="0" algn="just">
              <a:buNone/>
            </a:pPr>
            <a:r>
              <a:rPr lang="en-GB" sz="2200" dirty="0">
                <a:cs typeface="Arial" panose="020B0604020202020204" pitchFamily="34" charset="0"/>
              </a:rPr>
              <a:t> </a:t>
            </a:r>
            <a:endParaRPr lang="en-US" sz="2200" dirty="0">
              <a:cs typeface="Arial" panose="020B0604020202020204" pitchFamily="34" charset="0"/>
            </a:endParaRPr>
          </a:p>
          <a:p>
            <a:pPr marL="0" indent="0" algn="just">
              <a:buNone/>
            </a:pPr>
            <a:r>
              <a:rPr lang="en-GB" sz="2200" b="1" dirty="0">
                <a:cs typeface="Arial" panose="020B0604020202020204" pitchFamily="34" charset="0"/>
              </a:rPr>
              <a:t>(b) </a:t>
            </a:r>
            <a:r>
              <a:rPr lang="en-GB" sz="2200" dirty="0">
                <a:cs typeface="Arial" panose="020B0604020202020204" pitchFamily="34" charset="0"/>
              </a:rPr>
              <a:t>other criminal offences committed by means of a computer system; and</a:t>
            </a:r>
            <a:endParaRPr lang="en-US" sz="2200" dirty="0">
              <a:cs typeface="Arial" panose="020B0604020202020204" pitchFamily="34" charset="0"/>
            </a:endParaRPr>
          </a:p>
          <a:p>
            <a:pPr marL="0" indent="0" algn="just">
              <a:buNone/>
            </a:pPr>
            <a:endParaRPr lang="en-GB" sz="2200" dirty="0">
              <a:cs typeface="Arial" panose="020B0604020202020204" pitchFamily="34" charset="0"/>
            </a:endParaRPr>
          </a:p>
          <a:p>
            <a:pPr marL="0" indent="0" algn="just">
              <a:buNone/>
            </a:pPr>
            <a:r>
              <a:rPr lang="en-GB" sz="2200" b="1" dirty="0">
                <a:cs typeface="Arial" panose="020B0604020202020204" pitchFamily="34" charset="0"/>
              </a:rPr>
              <a:t>(c) </a:t>
            </a:r>
            <a:r>
              <a:rPr lang="en-GB" sz="2200" dirty="0">
                <a:cs typeface="Arial" panose="020B0604020202020204" pitchFamily="34" charset="0"/>
              </a:rPr>
              <a:t>the collection of evidence in electronic form of a criminal offence.</a:t>
            </a:r>
            <a:endParaRPr lang="en-US" sz="2200" dirty="0">
              <a:cs typeface="Arial" panose="020B0604020202020204" pitchFamily="34" charset="0"/>
            </a:endParaRPr>
          </a:p>
        </p:txBody>
      </p:sp>
      <p:sp>
        <p:nvSpPr>
          <p:cNvPr id="2" name="Rectangle 4">
            <a:extLst>
              <a:ext uri="{FF2B5EF4-FFF2-40B4-BE49-F238E27FC236}">
                <a16:creationId xmlns:a16="http://schemas.microsoft.com/office/drawing/2014/main" xmlns=""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6" name="Rectangle 4">
            <a:extLst>
              <a:ext uri="{FF2B5EF4-FFF2-40B4-BE49-F238E27FC236}">
                <a16:creationId xmlns:a16="http://schemas.microsoft.com/office/drawing/2014/main" xmlns=""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8" name="TextBox 15">
            <a:extLst>
              <a:ext uri="{FF2B5EF4-FFF2-40B4-BE49-F238E27FC236}">
                <a16:creationId xmlns:a16="http://schemas.microsoft.com/office/drawing/2014/main" xmlns="" id="{C12E78C0-96B6-48A3-A63B-942BCF568F78}"/>
              </a:ext>
            </a:extLst>
          </p:cNvPr>
          <p:cNvSpPr txBox="1">
            <a:spLocks noChangeArrowheads="1"/>
          </p:cNvSpPr>
          <p:nvPr/>
        </p:nvSpPr>
        <p:spPr bwMode="auto">
          <a:xfrm>
            <a:off x="1258888" y="179392"/>
            <a:ext cx="77771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700" dirty="0">
                <a:solidFill>
                  <a:schemeClr val="bg1"/>
                </a:solidFill>
                <a:latin typeface="Verdana" panose="020B0604030504040204" pitchFamily="34" charset="0"/>
                <a:ea typeface="Verdana" panose="020B0604030504040204" pitchFamily="34" charset="0"/>
              </a:rPr>
              <a:t>Reality</a:t>
            </a:r>
            <a:endParaRPr lang="en-GB" sz="2700" b="1" dirty="0">
              <a:solidFill>
                <a:schemeClr val="bg1"/>
              </a:solidFill>
              <a:latin typeface="Verdana" panose="020B0604030504040204" pitchFamily="34" charset="0"/>
            </a:endParaRPr>
          </a:p>
        </p:txBody>
      </p:sp>
    </p:spTree>
    <p:extLst>
      <p:ext uri="{BB962C8B-B14F-4D97-AF65-F5344CB8AC3E}">
        <p14:creationId xmlns:p14="http://schemas.microsoft.com/office/powerpoint/2010/main" val="316953333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287016" y="171105"/>
            <a:ext cx="8856984" cy="6092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lnSpc>
                <a:spcPct val="90000"/>
              </a:lnSpc>
              <a:buNone/>
              <a:defRPr/>
            </a:pPr>
            <a:endParaRPr lang="en-GB" sz="2200" kern="0" dirty="0">
              <a:solidFill>
                <a:srgbClr val="000000"/>
              </a:solidFill>
              <a:latin typeface="+mj-lt"/>
              <a:cs typeface="Arial" panose="020B0604020202020204" pitchFamily="34" charset="0"/>
            </a:endParaRPr>
          </a:p>
          <a:p>
            <a:pPr marL="0" indent="0" algn="ctr">
              <a:lnSpc>
                <a:spcPct val="90000"/>
              </a:lnSpc>
              <a:buNone/>
              <a:defRPr/>
            </a:pPr>
            <a:endParaRPr lang="en-GB" sz="2200" kern="0" dirty="0">
              <a:solidFill>
                <a:srgbClr val="000000"/>
              </a:solidFill>
              <a:latin typeface="+mj-lt"/>
              <a:cs typeface="Arial" panose="020B0604020202020204" pitchFamily="34" charset="0"/>
            </a:endParaRPr>
          </a:p>
          <a:p>
            <a:pPr marL="0" indent="0" algn="just">
              <a:lnSpc>
                <a:spcPct val="90000"/>
              </a:lnSpc>
              <a:buNone/>
              <a:defRPr/>
            </a:pPr>
            <a:endParaRPr lang="en-GB" sz="2800" kern="0" dirty="0">
              <a:solidFill>
                <a:srgbClr val="000000"/>
              </a:solidFill>
              <a:cs typeface="Arial" panose="020B0604020202020204" pitchFamily="34" charset="0"/>
            </a:endParaRPr>
          </a:p>
          <a:p>
            <a:pPr marL="0" indent="0" algn="ctr">
              <a:lnSpc>
                <a:spcPct val="90000"/>
              </a:lnSpc>
              <a:buNone/>
              <a:defRPr/>
            </a:pPr>
            <a:r>
              <a:rPr lang="en-GB" sz="2800" b="1" kern="0" dirty="0">
                <a:solidFill>
                  <a:srgbClr val="000000"/>
                </a:solidFill>
                <a:cs typeface="Arial" panose="020B0604020202020204" pitchFamily="34" charset="0"/>
              </a:rPr>
              <a:t>Article 14 - Collection of Evidence</a:t>
            </a:r>
          </a:p>
          <a:p>
            <a:pPr marL="0" indent="0" algn="just">
              <a:buNone/>
            </a:pPr>
            <a:endParaRPr lang="en-GB" sz="2200" dirty="0">
              <a:cs typeface="Arial" panose="020B0604020202020204" pitchFamily="34" charset="0"/>
            </a:endParaRPr>
          </a:p>
          <a:p>
            <a:pPr marL="0" indent="0" algn="just">
              <a:buNone/>
            </a:pPr>
            <a:r>
              <a:rPr lang="en-GB" sz="2200" dirty="0">
                <a:cs typeface="Arial" panose="020B0604020202020204" pitchFamily="34" charset="0"/>
              </a:rPr>
              <a:t>Except as specifically provided otherwise in Article 21, each Party shall apply the powers and procedures referred to in paragraph 1 of this article to:</a:t>
            </a:r>
          </a:p>
          <a:p>
            <a:pPr marL="0" indent="0" algn="just">
              <a:buNone/>
            </a:pPr>
            <a:endParaRPr lang="en-US" sz="2200" dirty="0">
              <a:cs typeface="Arial" panose="020B0604020202020204" pitchFamily="34" charset="0"/>
            </a:endParaRPr>
          </a:p>
          <a:p>
            <a:pPr marL="0" indent="0" algn="just">
              <a:buNone/>
            </a:pPr>
            <a:r>
              <a:rPr lang="en-GB" sz="2200" b="1" dirty="0">
                <a:cs typeface="Arial" panose="020B0604020202020204" pitchFamily="34" charset="0"/>
              </a:rPr>
              <a:t>(a) </a:t>
            </a:r>
            <a:r>
              <a:rPr lang="en-GB" sz="2200" dirty="0">
                <a:cs typeface="Arial" panose="020B0604020202020204" pitchFamily="34" charset="0"/>
              </a:rPr>
              <a:t>the criminal offences established in accordance with Articles 2 through 11 of this Convention;</a:t>
            </a:r>
            <a:endParaRPr lang="en-US" sz="2200" dirty="0">
              <a:cs typeface="Arial" panose="020B0604020202020204" pitchFamily="34" charset="0"/>
            </a:endParaRPr>
          </a:p>
          <a:p>
            <a:pPr marL="0" indent="0" algn="just">
              <a:buNone/>
            </a:pPr>
            <a:r>
              <a:rPr lang="en-GB" sz="2200" dirty="0">
                <a:cs typeface="Arial" panose="020B0604020202020204" pitchFamily="34" charset="0"/>
              </a:rPr>
              <a:t> </a:t>
            </a:r>
            <a:endParaRPr lang="en-US" sz="2200" dirty="0">
              <a:cs typeface="Arial" panose="020B0604020202020204" pitchFamily="34" charset="0"/>
            </a:endParaRPr>
          </a:p>
          <a:p>
            <a:pPr marL="0" indent="0" algn="just">
              <a:buNone/>
            </a:pPr>
            <a:r>
              <a:rPr lang="en-GB" sz="2200" b="1" dirty="0">
                <a:cs typeface="Arial" panose="020B0604020202020204" pitchFamily="34" charset="0"/>
              </a:rPr>
              <a:t>(b) </a:t>
            </a:r>
            <a:r>
              <a:rPr lang="en-GB" sz="2200" b="1" dirty="0">
                <a:solidFill>
                  <a:srgbClr val="FF0000"/>
                </a:solidFill>
                <a:cs typeface="Arial" panose="020B0604020202020204" pitchFamily="34" charset="0"/>
              </a:rPr>
              <a:t>other criminal offences committed by means of a computer system</a:t>
            </a:r>
            <a:r>
              <a:rPr lang="en-GB" sz="2200" dirty="0">
                <a:cs typeface="Arial" panose="020B0604020202020204" pitchFamily="34" charset="0"/>
              </a:rPr>
              <a:t>; and</a:t>
            </a:r>
            <a:endParaRPr lang="en-US" sz="2200" dirty="0">
              <a:cs typeface="Arial" panose="020B0604020202020204" pitchFamily="34" charset="0"/>
            </a:endParaRPr>
          </a:p>
          <a:p>
            <a:pPr marL="0" indent="0" algn="just">
              <a:buNone/>
            </a:pPr>
            <a:endParaRPr lang="en-GB" sz="2200" dirty="0">
              <a:cs typeface="Arial" panose="020B0604020202020204" pitchFamily="34" charset="0"/>
            </a:endParaRPr>
          </a:p>
          <a:p>
            <a:pPr marL="0" indent="0" algn="just">
              <a:buNone/>
            </a:pPr>
            <a:r>
              <a:rPr lang="en-GB" sz="2200" b="1" dirty="0">
                <a:cs typeface="Arial" panose="020B0604020202020204" pitchFamily="34" charset="0"/>
              </a:rPr>
              <a:t>(c) </a:t>
            </a:r>
            <a:r>
              <a:rPr lang="en-GB" sz="2200" dirty="0">
                <a:cs typeface="Arial" panose="020B0604020202020204" pitchFamily="34" charset="0"/>
              </a:rPr>
              <a:t>the collection of evidence in electronic form of a criminal offence.</a:t>
            </a:r>
            <a:endParaRPr lang="en-US" sz="2200" dirty="0">
              <a:cs typeface="Arial" panose="020B0604020202020204" pitchFamily="34" charset="0"/>
            </a:endParaRPr>
          </a:p>
        </p:txBody>
      </p:sp>
      <p:sp>
        <p:nvSpPr>
          <p:cNvPr id="2" name="Rectangle 4">
            <a:extLst>
              <a:ext uri="{FF2B5EF4-FFF2-40B4-BE49-F238E27FC236}">
                <a16:creationId xmlns:a16="http://schemas.microsoft.com/office/drawing/2014/main" xmlns=""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6" name="Rectangle 4">
            <a:extLst>
              <a:ext uri="{FF2B5EF4-FFF2-40B4-BE49-F238E27FC236}">
                <a16:creationId xmlns:a16="http://schemas.microsoft.com/office/drawing/2014/main" xmlns=""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8" name="TextBox 15">
            <a:extLst>
              <a:ext uri="{FF2B5EF4-FFF2-40B4-BE49-F238E27FC236}">
                <a16:creationId xmlns:a16="http://schemas.microsoft.com/office/drawing/2014/main" xmlns="" id="{C12E78C0-96B6-48A3-A63B-942BCF568F78}"/>
              </a:ext>
            </a:extLst>
          </p:cNvPr>
          <p:cNvSpPr txBox="1">
            <a:spLocks noChangeArrowheads="1"/>
          </p:cNvSpPr>
          <p:nvPr/>
        </p:nvSpPr>
        <p:spPr bwMode="auto">
          <a:xfrm>
            <a:off x="1258888" y="179392"/>
            <a:ext cx="77771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800" dirty="0">
                <a:solidFill>
                  <a:schemeClr val="bg1"/>
                </a:solidFill>
                <a:latin typeface="Verdana" panose="020B0604030504040204" pitchFamily="34" charset="0"/>
                <a:ea typeface="Verdana" panose="020B0604030504040204" pitchFamily="34" charset="0"/>
              </a:rPr>
              <a:t>Reality</a:t>
            </a:r>
            <a:endParaRPr lang="en-GB" sz="3100" b="1" dirty="0">
              <a:solidFill>
                <a:schemeClr val="bg1"/>
              </a:solidFill>
              <a:latin typeface="Verdana" panose="020B0604030504040204" pitchFamily="34" charset="0"/>
            </a:endParaRPr>
          </a:p>
        </p:txBody>
      </p:sp>
    </p:spTree>
    <p:extLst>
      <p:ext uri="{BB962C8B-B14F-4D97-AF65-F5344CB8AC3E}">
        <p14:creationId xmlns:p14="http://schemas.microsoft.com/office/powerpoint/2010/main" val="335170777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287016" y="171105"/>
            <a:ext cx="8856984" cy="5819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lnSpc>
                <a:spcPct val="90000"/>
              </a:lnSpc>
              <a:buNone/>
              <a:defRPr/>
            </a:pPr>
            <a:endParaRPr lang="en-GB" sz="2200" kern="0" dirty="0">
              <a:solidFill>
                <a:srgbClr val="000000"/>
              </a:solidFill>
              <a:latin typeface="+mj-lt"/>
              <a:cs typeface="Arial" panose="020B0604020202020204" pitchFamily="34" charset="0"/>
            </a:endParaRPr>
          </a:p>
          <a:p>
            <a:pPr marL="0" indent="0" algn="ctr">
              <a:lnSpc>
                <a:spcPct val="90000"/>
              </a:lnSpc>
              <a:buNone/>
              <a:defRPr/>
            </a:pPr>
            <a:endParaRPr lang="en-GB" sz="2200" kern="0" dirty="0">
              <a:solidFill>
                <a:srgbClr val="000000"/>
              </a:solidFill>
              <a:latin typeface="+mj-lt"/>
              <a:cs typeface="Arial" panose="020B0604020202020204" pitchFamily="34" charset="0"/>
            </a:endParaRPr>
          </a:p>
          <a:p>
            <a:pPr marL="0" indent="0" algn="just">
              <a:lnSpc>
                <a:spcPct val="90000"/>
              </a:lnSpc>
              <a:buNone/>
              <a:defRPr/>
            </a:pPr>
            <a:endParaRPr lang="en-GB" sz="2200" kern="0" dirty="0">
              <a:solidFill>
                <a:srgbClr val="000000"/>
              </a:solidFill>
              <a:latin typeface="+mj-lt"/>
              <a:cs typeface="Arial" panose="020B0604020202020204" pitchFamily="34" charset="0"/>
            </a:endParaRPr>
          </a:p>
          <a:p>
            <a:pPr marL="0" indent="0" algn="ctr">
              <a:lnSpc>
                <a:spcPct val="90000"/>
              </a:lnSpc>
              <a:buNone/>
              <a:defRPr/>
            </a:pPr>
            <a:r>
              <a:rPr lang="en-GB" sz="2800" b="1" kern="0" dirty="0">
                <a:solidFill>
                  <a:srgbClr val="000000"/>
                </a:solidFill>
                <a:cs typeface="Arial" panose="020B0604020202020204" pitchFamily="34" charset="0"/>
              </a:rPr>
              <a:t>Article 14 - Collection of Evidence</a:t>
            </a:r>
          </a:p>
          <a:p>
            <a:pPr marL="0" indent="0" algn="just">
              <a:buNone/>
            </a:pPr>
            <a:endParaRPr lang="en-GB" sz="2200" dirty="0">
              <a:cs typeface="Arial" panose="020B0604020202020204" pitchFamily="34" charset="0"/>
            </a:endParaRPr>
          </a:p>
          <a:p>
            <a:pPr marL="0" indent="0" algn="just">
              <a:buNone/>
            </a:pPr>
            <a:r>
              <a:rPr lang="en-GB" sz="2200" dirty="0">
                <a:cs typeface="Arial" panose="020B0604020202020204" pitchFamily="34" charset="0"/>
              </a:rPr>
              <a:t>Except as specifically provided otherwise in Article 21, each Party shall apply the powers and procedures referred to in paragraph 1 of this article to:</a:t>
            </a:r>
          </a:p>
          <a:p>
            <a:pPr marL="0" indent="0" algn="just">
              <a:buNone/>
            </a:pPr>
            <a:endParaRPr lang="en-US" sz="2200" dirty="0">
              <a:cs typeface="Arial" panose="020B0604020202020204" pitchFamily="34" charset="0"/>
            </a:endParaRPr>
          </a:p>
          <a:p>
            <a:pPr marL="0" indent="0" algn="just">
              <a:buNone/>
            </a:pPr>
            <a:r>
              <a:rPr lang="en-GB" sz="2200" b="1" dirty="0">
                <a:cs typeface="Arial" panose="020B0604020202020204" pitchFamily="34" charset="0"/>
              </a:rPr>
              <a:t>(a) </a:t>
            </a:r>
            <a:r>
              <a:rPr lang="en-GB" sz="2200" dirty="0">
                <a:cs typeface="Arial" panose="020B0604020202020204" pitchFamily="34" charset="0"/>
              </a:rPr>
              <a:t>the criminal offences established in accordance with Articles 2 through 11 of this Convention;</a:t>
            </a:r>
            <a:endParaRPr lang="en-US" sz="2200" dirty="0">
              <a:cs typeface="Arial" panose="020B0604020202020204" pitchFamily="34" charset="0"/>
            </a:endParaRPr>
          </a:p>
          <a:p>
            <a:pPr marL="0" indent="0" algn="just">
              <a:buNone/>
            </a:pPr>
            <a:r>
              <a:rPr lang="en-GB" sz="2200" dirty="0">
                <a:cs typeface="Arial" panose="020B0604020202020204" pitchFamily="34" charset="0"/>
              </a:rPr>
              <a:t> </a:t>
            </a:r>
            <a:endParaRPr lang="en-US" sz="2200" dirty="0">
              <a:cs typeface="Arial" panose="020B0604020202020204" pitchFamily="34" charset="0"/>
            </a:endParaRPr>
          </a:p>
          <a:p>
            <a:pPr marL="0" indent="0" algn="just">
              <a:buNone/>
            </a:pPr>
            <a:r>
              <a:rPr lang="en-GB" sz="2200" b="1" dirty="0">
                <a:cs typeface="Arial" panose="020B0604020202020204" pitchFamily="34" charset="0"/>
              </a:rPr>
              <a:t>(b) </a:t>
            </a:r>
            <a:r>
              <a:rPr lang="en-GB" sz="2200" dirty="0">
                <a:cs typeface="Arial" panose="020B0604020202020204" pitchFamily="34" charset="0"/>
              </a:rPr>
              <a:t>other criminal offences committed by means of a computer system; and</a:t>
            </a:r>
            <a:endParaRPr lang="en-US" sz="2200" dirty="0">
              <a:cs typeface="Arial" panose="020B0604020202020204" pitchFamily="34" charset="0"/>
            </a:endParaRPr>
          </a:p>
          <a:p>
            <a:pPr marL="0" indent="0" algn="just">
              <a:buNone/>
            </a:pPr>
            <a:endParaRPr lang="en-GB" sz="2200" dirty="0">
              <a:cs typeface="Arial" panose="020B0604020202020204" pitchFamily="34" charset="0"/>
            </a:endParaRPr>
          </a:p>
          <a:p>
            <a:pPr marL="0" indent="0" algn="just">
              <a:buNone/>
            </a:pPr>
            <a:r>
              <a:rPr lang="en-GB" sz="2200" b="1" dirty="0">
                <a:cs typeface="Arial" panose="020B0604020202020204" pitchFamily="34" charset="0"/>
              </a:rPr>
              <a:t>(c) </a:t>
            </a:r>
            <a:r>
              <a:rPr lang="en-GB" sz="2200" dirty="0">
                <a:cs typeface="Arial" panose="020B0604020202020204" pitchFamily="34" charset="0"/>
              </a:rPr>
              <a:t>the </a:t>
            </a:r>
            <a:r>
              <a:rPr lang="en-GB" sz="2200" b="1" dirty="0">
                <a:solidFill>
                  <a:srgbClr val="FF0000"/>
                </a:solidFill>
                <a:cs typeface="Arial" panose="020B0604020202020204" pitchFamily="34" charset="0"/>
              </a:rPr>
              <a:t>collection of evidence in electronic form of a criminal offence</a:t>
            </a:r>
            <a:r>
              <a:rPr lang="en-GB" sz="2200" dirty="0">
                <a:cs typeface="Arial" panose="020B0604020202020204" pitchFamily="34" charset="0"/>
              </a:rPr>
              <a:t>.</a:t>
            </a:r>
            <a:endParaRPr lang="en-US" sz="2200" dirty="0">
              <a:cs typeface="Arial" panose="020B0604020202020204" pitchFamily="34" charset="0"/>
            </a:endParaRPr>
          </a:p>
        </p:txBody>
      </p:sp>
      <p:sp>
        <p:nvSpPr>
          <p:cNvPr id="2" name="Rectangle 4">
            <a:extLst>
              <a:ext uri="{FF2B5EF4-FFF2-40B4-BE49-F238E27FC236}">
                <a16:creationId xmlns:a16="http://schemas.microsoft.com/office/drawing/2014/main" xmlns=""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6" name="Rectangle 4">
            <a:extLst>
              <a:ext uri="{FF2B5EF4-FFF2-40B4-BE49-F238E27FC236}">
                <a16:creationId xmlns:a16="http://schemas.microsoft.com/office/drawing/2014/main" xmlns=""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8" name="TextBox 15">
            <a:extLst>
              <a:ext uri="{FF2B5EF4-FFF2-40B4-BE49-F238E27FC236}">
                <a16:creationId xmlns:a16="http://schemas.microsoft.com/office/drawing/2014/main" xmlns="" id="{C12E78C0-96B6-48A3-A63B-942BCF568F78}"/>
              </a:ext>
            </a:extLst>
          </p:cNvPr>
          <p:cNvSpPr txBox="1">
            <a:spLocks noChangeArrowheads="1"/>
          </p:cNvSpPr>
          <p:nvPr/>
        </p:nvSpPr>
        <p:spPr bwMode="auto">
          <a:xfrm>
            <a:off x="1258888" y="179392"/>
            <a:ext cx="77771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2800" dirty="0">
                <a:solidFill>
                  <a:schemeClr val="bg1"/>
                </a:solidFill>
                <a:latin typeface="Verdana" panose="020B0604030504040204" pitchFamily="34" charset="0"/>
                <a:ea typeface="Verdana" panose="020B0604030504040204" pitchFamily="34" charset="0"/>
              </a:rPr>
              <a:t>Reality</a:t>
            </a:r>
            <a:endParaRPr lang="en-GB" sz="3100" b="1" dirty="0">
              <a:solidFill>
                <a:schemeClr val="bg1"/>
              </a:solidFill>
              <a:latin typeface="Verdana" panose="020B0604030504040204" pitchFamily="34" charset="0"/>
            </a:endParaRPr>
          </a:p>
        </p:txBody>
      </p:sp>
    </p:spTree>
    <p:extLst>
      <p:ext uri="{BB962C8B-B14F-4D97-AF65-F5344CB8AC3E}">
        <p14:creationId xmlns:p14="http://schemas.microsoft.com/office/powerpoint/2010/main" val="80342754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77</a:t>
            </a:fld>
            <a:endParaRPr lang="en-GB"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77</a:t>
            </a:fld>
            <a:endParaRPr lang="en-GB" dirty="0">
              <a:solidFill>
                <a:schemeClr val="tx1"/>
              </a:solidFill>
            </a:endParaRP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76924" y="1789471"/>
            <a:ext cx="1260704" cy="1260704"/>
          </a:xfrm>
          <a:prstGeom prst="rect">
            <a:avLst/>
          </a:prstGeom>
        </p:spPr>
      </p:pic>
      <p:sp>
        <p:nvSpPr>
          <p:cNvPr id="12" name="Rectangle 11"/>
          <p:cNvSpPr/>
          <p:nvPr/>
        </p:nvSpPr>
        <p:spPr>
          <a:xfrm>
            <a:off x="3141407" y="95343"/>
            <a:ext cx="5881049" cy="781752"/>
          </a:xfrm>
          <a:prstGeom prst="rect">
            <a:avLst/>
          </a:prstGeom>
        </p:spPr>
        <p:txBody>
          <a:bodyPr wrap="square">
            <a:spAutoFit/>
          </a:bodyPr>
          <a:lstStyle/>
          <a:p>
            <a:pPr algn="r">
              <a:lnSpc>
                <a:spcPct val="80000"/>
              </a:lnSpc>
            </a:pPr>
            <a:r>
              <a:rPr lang="en-GB" sz="2800" dirty="0">
                <a:solidFill>
                  <a:schemeClr val="bg1"/>
                </a:solidFill>
                <a:latin typeface="Verdana" panose="020B0604030504040204" pitchFamily="34" charset="0"/>
                <a:ea typeface="Verdana" panose="020B0604030504040204" pitchFamily="34" charset="0"/>
              </a:rPr>
              <a:t>International dimension </a:t>
            </a:r>
          </a:p>
          <a:p>
            <a:pPr algn="r">
              <a:lnSpc>
                <a:spcPct val="80000"/>
              </a:lnSpc>
            </a:pPr>
            <a:r>
              <a:rPr lang="en-GB" sz="2800" dirty="0">
                <a:solidFill>
                  <a:schemeClr val="bg1"/>
                </a:solidFill>
                <a:latin typeface="Verdana" panose="020B0604030504040204" pitchFamily="34" charset="0"/>
                <a:ea typeface="Verdana" panose="020B0604030504040204" pitchFamily="34" charset="0"/>
              </a:rPr>
              <a:t>of cybercrime</a:t>
            </a:r>
            <a:endParaRPr lang="en-GB" sz="2800"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77615766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Rectangle 11"/>
          <p:cNvSpPr/>
          <p:nvPr/>
        </p:nvSpPr>
        <p:spPr>
          <a:xfrm>
            <a:off x="3141407" y="95343"/>
            <a:ext cx="5881049" cy="781752"/>
          </a:xfrm>
          <a:prstGeom prst="rect">
            <a:avLst/>
          </a:prstGeom>
        </p:spPr>
        <p:txBody>
          <a:bodyPr wrap="square">
            <a:spAutoFit/>
          </a:bodyPr>
          <a:lstStyle/>
          <a:p>
            <a:pPr algn="r">
              <a:lnSpc>
                <a:spcPct val="80000"/>
              </a:lnSpc>
            </a:pPr>
            <a:r>
              <a:rPr lang="en-GB" sz="2800" dirty="0">
                <a:solidFill>
                  <a:schemeClr val="bg1"/>
                </a:solidFill>
                <a:latin typeface="Verdana" panose="020B0604030504040204" pitchFamily="34" charset="0"/>
                <a:ea typeface="Verdana" panose="020B0604030504040204" pitchFamily="34" charset="0"/>
              </a:rPr>
              <a:t>International dimension </a:t>
            </a:r>
          </a:p>
          <a:p>
            <a:pPr algn="r">
              <a:lnSpc>
                <a:spcPct val="80000"/>
              </a:lnSpc>
            </a:pPr>
            <a:r>
              <a:rPr lang="en-GB" sz="2800" dirty="0">
                <a:solidFill>
                  <a:schemeClr val="bg1"/>
                </a:solidFill>
                <a:latin typeface="Verdana" panose="020B0604030504040204" pitchFamily="34" charset="0"/>
                <a:ea typeface="Verdana" panose="020B0604030504040204" pitchFamily="34" charset="0"/>
              </a:rPr>
              <a:t>of cybercrime</a:t>
            </a:r>
            <a:endParaRPr lang="en-GB" sz="2800" dirty="0">
              <a:solidFill>
                <a:schemeClr val="bg1"/>
              </a:solidFill>
              <a:latin typeface="Verdana" panose="020B0604030504040204" pitchFamily="34" charset="0"/>
              <a:ea typeface="Verdana" panose="020B0604030504040204" pitchFamily="34" charset="0"/>
            </a:endParaRPr>
          </a:p>
        </p:txBody>
      </p:sp>
      <p:pic>
        <p:nvPicPr>
          <p:cNvPr id="16" name="Picture 1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76924" y="1789471"/>
            <a:ext cx="1260704" cy="1260704"/>
          </a:xfrm>
          <a:prstGeom prst="rect">
            <a:avLst/>
          </a:prstGeom>
        </p:spPr>
      </p:pic>
    </p:spTree>
    <p:extLst>
      <p:ext uri="{BB962C8B-B14F-4D97-AF65-F5344CB8AC3E}">
        <p14:creationId xmlns:p14="http://schemas.microsoft.com/office/powerpoint/2010/main" val="187854202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charset="0"/>
                <a:cs typeface="Verdana" charset="0"/>
              </a:rPr>
              <a:t>Session objectives</a:t>
            </a:r>
          </a:p>
        </p:txBody>
      </p:sp>
      <p:sp>
        <p:nvSpPr>
          <p:cNvPr id="3" name="Content Placeholder 2">
            <a:extLst>
              <a:ext uri="{FF2B5EF4-FFF2-40B4-BE49-F238E27FC236}">
                <a16:creationId xmlns:a16="http://schemas.microsoft.com/office/drawing/2014/main" xmlns="" id="{77B18497-BF37-4A20-ABA6-353886C26CA1}"/>
              </a:ext>
            </a:extLst>
          </p:cNvPr>
          <p:cNvSpPr>
            <a:spLocks noGrp="1"/>
          </p:cNvSpPr>
          <p:nvPr>
            <p:ph idx="1"/>
          </p:nvPr>
        </p:nvSpPr>
        <p:spPr>
          <a:xfrm>
            <a:off x="323528" y="1340767"/>
            <a:ext cx="8712522" cy="5240233"/>
          </a:xfrm>
        </p:spPr>
        <p:txBody>
          <a:bodyPr>
            <a:normAutofit/>
          </a:bodyPr>
          <a:lstStyle/>
          <a:p>
            <a:pPr marL="0" indent="0" algn="just">
              <a:buNone/>
            </a:pPr>
            <a:r>
              <a:rPr lang="en-GB" b="1" dirty="0">
                <a:latin typeface="+mn-lt"/>
                <a:ea typeface="Verdana" panose="020B0604030504040204" pitchFamily="34" charset="0"/>
              </a:rPr>
              <a:t>By the end of the session, delegates will be able to</a:t>
            </a:r>
            <a:r>
              <a:rPr lang="en-GB" b="1" dirty="0" smtClean="0">
                <a:latin typeface="+mn-lt"/>
                <a:ea typeface="Verdana" panose="020B0604030504040204" pitchFamily="34" charset="0"/>
              </a:rPr>
              <a:t>:</a:t>
            </a:r>
          </a:p>
          <a:p>
            <a:pPr marL="0" indent="0" algn="just">
              <a:buNone/>
            </a:pPr>
            <a:endParaRPr lang="en-GB" dirty="0">
              <a:latin typeface="+mn-lt"/>
              <a:ea typeface="Verdana" panose="020B0604030504040204" pitchFamily="34" charset="0"/>
            </a:endParaRPr>
          </a:p>
          <a:p>
            <a:pPr algn="just">
              <a:buFont typeface="Wingdings" panose="05000000000000000000" pitchFamily="2" charset="2"/>
              <a:buChar char="Ø"/>
            </a:pPr>
            <a:r>
              <a:rPr lang="en-GB" sz="2800" dirty="0">
                <a:latin typeface="+mn-lt"/>
                <a:ea typeface="Verdana" panose="020B0604030504040204" pitchFamily="34" charset="0"/>
              </a:rPr>
              <a:t>Understand the scope of the Budapest Convention</a:t>
            </a:r>
          </a:p>
          <a:p>
            <a:pPr algn="just">
              <a:buFont typeface="Wingdings" panose="05000000000000000000" pitchFamily="2" charset="2"/>
              <a:buChar char="Ø"/>
            </a:pPr>
            <a:r>
              <a:rPr lang="en-GB" sz="2800" dirty="0">
                <a:latin typeface="+mn-lt"/>
                <a:ea typeface="Verdana" panose="020B0604030504040204" pitchFamily="34" charset="0"/>
              </a:rPr>
              <a:t>Learn how many members the Budapest Convention has </a:t>
            </a:r>
          </a:p>
          <a:p>
            <a:pPr algn="just">
              <a:buFont typeface="Wingdings" panose="05000000000000000000" pitchFamily="2" charset="2"/>
              <a:buChar char="Ø"/>
            </a:pPr>
            <a:r>
              <a:rPr lang="en-GB" sz="2800" dirty="0">
                <a:latin typeface="+mn-lt"/>
                <a:ea typeface="Verdana" panose="020B0604030504040204" pitchFamily="34" charset="0"/>
              </a:rPr>
              <a:t>Recognise the fundamentals of a cybercrime treaty </a:t>
            </a:r>
          </a:p>
          <a:p>
            <a:pPr algn="just">
              <a:buFont typeface="Wingdings" panose="05000000000000000000" pitchFamily="2" charset="2"/>
              <a:buChar char="Ø"/>
            </a:pPr>
            <a:r>
              <a:rPr lang="en-GB" sz="2800" dirty="0">
                <a:latin typeface="+mn-lt"/>
                <a:ea typeface="Verdana" panose="020B0604030504040204" pitchFamily="34" charset="0"/>
              </a:rPr>
              <a:t>Understand the benefits of the Budapest Convention and address common misconceptions about the Budapest Convention</a:t>
            </a:r>
            <a:endParaRPr lang="en-GB" dirty="0">
              <a:latin typeface="+mn-lt"/>
              <a:ea typeface="Verdana" panose="020B0604030504040204" pitchFamily="34" charset="0"/>
            </a:endParaRPr>
          </a:p>
        </p:txBody>
      </p:sp>
    </p:spTree>
    <p:extLst>
      <p:ext uri="{BB962C8B-B14F-4D97-AF65-F5344CB8AC3E}">
        <p14:creationId xmlns:p14="http://schemas.microsoft.com/office/powerpoint/2010/main" val="7163521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75119" y="235879"/>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The Budapest </a:t>
            </a:r>
            <a:r>
              <a:rPr lang="en-GB" sz="2700" dirty="0" smtClean="0">
                <a:solidFill>
                  <a:schemeClr val="bg1"/>
                </a:solidFill>
                <a:latin typeface="Verdana" panose="020B0604030504040204" pitchFamily="34" charset="0"/>
                <a:ea typeface="Verdana" panose="020B0604030504040204" pitchFamily="34" charset="0"/>
                <a:cs typeface="Verdana" charset="0"/>
              </a:rPr>
              <a:t>Convention: Scope</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0" name="Textfeld 12">
            <a:extLst>
              <a:ext uri="{FF2B5EF4-FFF2-40B4-BE49-F238E27FC236}">
                <a16:creationId xmlns:a16="http://schemas.microsoft.com/office/drawing/2014/main" xmlns="" id="{122F3459-C909-4A75-8C50-90D04D3C4B22}"/>
              </a:ext>
            </a:extLst>
          </p:cNvPr>
          <p:cNvSpPr txBox="1"/>
          <p:nvPr/>
        </p:nvSpPr>
        <p:spPr>
          <a:xfrm>
            <a:off x="157142" y="1206554"/>
            <a:ext cx="2786062" cy="3600986"/>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en-GB" sz="1900" b="1" dirty="0">
                <a:cs typeface="Verdana"/>
              </a:rPr>
              <a:t>Criminalising conduct</a:t>
            </a:r>
          </a:p>
          <a:p>
            <a:pPr marL="342900" indent="-342900" fontAlgn="auto">
              <a:spcBef>
                <a:spcPts val="0"/>
              </a:spcBef>
              <a:spcAft>
                <a:spcPts val="0"/>
              </a:spcAft>
              <a:buFont typeface="Wingdings" pitchFamily="2" charset="2"/>
              <a:buChar char="§"/>
              <a:defRPr/>
            </a:pPr>
            <a:r>
              <a:rPr lang="en-GB" sz="1900" dirty="0">
                <a:cs typeface="Verdana"/>
              </a:rPr>
              <a:t>Illegal access</a:t>
            </a:r>
          </a:p>
          <a:p>
            <a:pPr marL="342900" indent="-342900" fontAlgn="auto">
              <a:spcBef>
                <a:spcPts val="0"/>
              </a:spcBef>
              <a:spcAft>
                <a:spcPts val="0"/>
              </a:spcAft>
              <a:buFont typeface="Wingdings" pitchFamily="2" charset="2"/>
              <a:buChar char="§"/>
              <a:defRPr/>
            </a:pPr>
            <a:r>
              <a:rPr lang="en-GB" sz="1900" dirty="0">
                <a:cs typeface="Verdana"/>
              </a:rPr>
              <a:t>Illegal interception</a:t>
            </a:r>
          </a:p>
          <a:p>
            <a:pPr marL="342900" indent="-342900" fontAlgn="auto">
              <a:spcBef>
                <a:spcPts val="0"/>
              </a:spcBef>
              <a:spcAft>
                <a:spcPts val="0"/>
              </a:spcAft>
              <a:buFont typeface="Wingdings" pitchFamily="2" charset="2"/>
              <a:buChar char="§"/>
              <a:defRPr/>
            </a:pPr>
            <a:r>
              <a:rPr lang="en-GB" sz="1900" dirty="0">
                <a:cs typeface="Verdana"/>
              </a:rPr>
              <a:t>Data interference</a:t>
            </a:r>
          </a:p>
          <a:p>
            <a:pPr marL="342900" indent="-342900" fontAlgn="auto">
              <a:spcBef>
                <a:spcPts val="0"/>
              </a:spcBef>
              <a:spcAft>
                <a:spcPts val="0"/>
              </a:spcAft>
              <a:buFont typeface="Wingdings" pitchFamily="2" charset="2"/>
              <a:buChar char="§"/>
              <a:defRPr/>
            </a:pPr>
            <a:r>
              <a:rPr lang="en-GB" sz="1900" dirty="0">
                <a:cs typeface="Verdana"/>
              </a:rPr>
              <a:t>System interference</a:t>
            </a:r>
          </a:p>
          <a:p>
            <a:pPr marL="342900" indent="-342900" fontAlgn="auto">
              <a:spcBef>
                <a:spcPts val="0"/>
              </a:spcBef>
              <a:spcAft>
                <a:spcPts val="0"/>
              </a:spcAft>
              <a:buFont typeface="Wingdings" pitchFamily="2" charset="2"/>
              <a:buChar char="§"/>
              <a:defRPr/>
            </a:pPr>
            <a:r>
              <a:rPr lang="en-GB" sz="1900" dirty="0">
                <a:cs typeface="Verdana"/>
              </a:rPr>
              <a:t>Misuse of devices</a:t>
            </a:r>
          </a:p>
          <a:p>
            <a:pPr marL="342900" indent="-342900" fontAlgn="auto">
              <a:spcBef>
                <a:spcPts val="0"/>
              </a:spcBef>
              <a:spcAft>
                <a:spcPts val="0"/>
              </a:spcAft>
              <a:buFont typeface="Wingdings" pitchFamily="2" charset="2"/>
              <a:buChar char="§"/>
              <a:defRPr/>
            </a:pPr>
            <a:r>
              <a:rPr lang="en-GB" sz="1900" dirty="0">
                <a:cs typeface="Verdana"/>
              </a:rPr>
              <a:t>Fraud and forgery</a:t>
            </a:r>
          </a:p>
          <a:p>
            <a:pPr marL="342900" indent="-342900" fontAlgn="auto">
              <a:spcBef>
                <a:spcPts val="0"/>
              </a:spcBef>
              <a:spcAft>
                <a:spcPts val="0"/>
              </a:spcAft>
              <a:buFont typeface="Wingdings" pitchFamily="2" charset="2"/>
              <a:buChar char="§"/>
              <a:defRPr/>
            </a:pPr>
            <a:r>
              <a:rPr lang="en-GB" sz="1900" dirty="0">
                <a:cs typeface="Verdana"/>
              </a:rPr>
              <a:t>Child pornography</a:t>
            </a:r>
          </a:p>
          <a:p>
            <a:pPr marL="342900" indent="-342900" fontAlgn="auto">
              <a:spcBef>
                <a:spcPts val="0"/>
              </a:spcBef>
              <a:spcAft>
                <a:spcPts val="0"/>
              </a:spcAft>
              <a:buFont typeface="Wingdings" pitchFamily="2" charset="2"/>
              <a:buChar char="§"/>
              <a:defRPr/>
            </a:pPr>
            <a:r>
              <a:rPr lang="en-GB" sz="1900" dirty="0">
                <a:cs typeface="Verdana"/>
              </a:rPr>
              <a:t>IPR-offence</a:t>
            </a:r>
            <a:r>
              <a:rPr lang="de-DE" sz="1900" dirty="0">
                <a:cs typeface="Verdana"/>
              </a:rPr>
              <a:t>s</a:t>
            </a:r>
            <a:endParaRPr lang="en-US" sz="1900" dirty="0">
              <a:cs typeface="Verdana"/>
            </a:endParaRPr>
          </a:p>
          <a:p>
            <a:pPr marL="342900" indent="-342900" fontAlgn="auto">
              <a:spcBef>
                <a:spcPts val="0"/>
              </a:spcBef>
              <a:spcAft>
                <a:spcPts val="0"/>
              </a:spcAft>
              <a:buFont typeface="Wingdings" pitchFamily="2" charset="2"/>
              <a:buChar char="§"/>
              <a:defRPr/>
            </a:pPr>
            <a:r>
              <a:rPr lang="en-US" sz="1900" dirty="0">
                <a:cs typeface="Verdana"/>
              </a:rPr>
              <a:t>Attempt, Aiding &amp; Abetting</a:t>
            </a:r>
          </a:p>
          <a:p>
            <a:pPr marL="342900" indent="-342900" fontAlgn="auto">
              <a:spcBef>
                <a:spcPts val="0"/>
              </a:spcBef>
              <a:spcAft>
                <a:spcPts val="0"/>
              </a:spcAft>
              <a:buFont typeface="Wingdings" pitchFamily="2" charset="2"/>
              <a:buChar char="§"/>
              <a:defRPr/>
            </a:pPr>
            <a:r>
              <a:rPr lang="en-US" sz="1900" dirty="0">
                <a:cs typeface="Verdana"/>
              </a:rPr>
              <a:t>Corporate Liability</a:t>
            </a:r>
          </a:p>
        </p:txBody>
      </p:sp>
      <p:sp>
        <p:nvSpPr>
          <p:cNvPr id="21" name="Textfeld 4">
            <a:extLst>
              <a:ext uri="{FF2B5EF4-FFF2-40B4-BE49-F238E27FC236}">
                <a16:creationId xmlns:a16="http://schemas.microsoft.com/office/drawing/2014/main" xmlns="" id="{816E88E6-EA52-4247-B5D5-047E57E73689}"/>
              </a:ext>
            </a:extLst>
          </p:cNvPr>
          <p:cNvSpPr txBox="1"/>
          <p:nvPr/>
        </p:nvSpPr>
        <p:spPr>
          <a:xfrm>
            <a:off x="6372201" y="1142663"/>
            <a:ext cx="2570163" cy="5062924"/>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en-GB" sz="1900" b="1" dirty="0">
                <a:cs typeface="Verdana"/>
              </a:rPr>
              <a:t>International cooperation</a:t>
            </a:r>
          </a:p>
          <a:p>
            <a:pPr marL="361950" indent="-361950" fontAlgn="auto">
              <a:spcBef>
                <a:spcPts val="0"/>
              </a:spcBef>
              <a:spcAft>
                <a:spcPts val="0"/>
              </a:spcAft>
              <a:buFont typeface="Wingdings" pitchFamily="2" charset="2"/>
              <a:buChar char="§"/>
              <a:defRPr/>
            </a:pPr>
            <a:r>
              <a:rPr lang="en-GB" sz="1900" dirty="0">
                <a:cs typeface="Verdana"/>
              </a:rPr>
              <a:t>Extradition</a:t>
            </a:r>
          </a:p>
          <a:p>
            <a:pPr marL="361950" indent="-361950" fontAlgn="auto">
              <a:spcBef>
                <a:spcPts val="0"/>
              </a:spcBef>
              <a:spcAft>
                <a:spcPts val="0"/>
              </a:spcAft>
              <a:buFont typeface="Wingdings" pitchFamily="2" charset="2"/>
              <a:buChar char="§"/>
              <a:defRPr/>
            </a:pPr>
            <a:r>
              <a:rPr lang="en-GB" sz="1900" dirty="0">
                <a:cs typeface="Verdana"/>
              </a:rPr>
              <a:t>MLA</a:t>
            </a:r>
          </a:p>
          <a:p>
            <a:pPr marL="361950" indent="-361950" fontAlgn="auto">
              <a:spcBef>
                <a:spcPts val="0"/>
              </a:spcBef>
              <a:spcAft>
                <a:spcPts val="0"/>
              </a:spcAft>
              <a:buFont typeface="Wingdings" pitchFamily="2" charset="2"/>
              <a:buChar char="§"/>
              <a:defRPr/>
            </a:pPr>
            <a:r>
              <a:rPr lang="en-GB" sz="1900" dirty="0">
                <a:cs typeface="Verdana"/>
              </a:rPr>
              <a:t>Spontaneous information</a:t>
            </a:r>
          </a:p>
          <a:p>
            <a:pPr marL="361950" indent="-361950" fontAlgn="auto">
              <a:spcBef>
                <a:spcPts val="0"/>
              </a:spcBef>
              <a:spcAft>
                <a:spcPts val="0"/>
              </a:spcAft>
              <a:buFont typeface="Wingdings" pitchFamily="2" charset="2"/>
              <a:buChar char="§"/>
              <a:defRPr/>
            </a:pPr>
            <a:r>
              <a:rPr lang="en-GB" sz="1900" dirty="0">
                <a:cs typeface="Verdana"/>
              </a:rPr>
              <a:t>Expedited preservation</a:t>
            </a:r>
            <a:endParaRPr lang="en-US" sz="1900" dirty="0">
              <a:cs typeface="Verdana"/>
            </a:endParaRPr>
          </a:p>
          <a:p>
            <a:pPr marL="361950" indent="-361950" fontAlgn="auto">
              <a:spcBef>
                <a:spcPts val="0"/>
              </a:spcBef>
              <a:spcAft>
                <a:spcPts val="0"/>
              </a:spcAft>
              <a:buFont typeface="Wingdings" pitchFamily="2" charset="2"/>
              <a:buChar char="§"/>
              <a:defRPr/>
            </a:pPr>
            <a:r>
              <a:rPr lang="en-US" sz="1900" dirty="0">
                <a:cs typeface="Verdana"/>
              </a:rPr>
              <a:t>Expedited Disclosure of TD</a:t>
            </a:r>
            <a:endParaRPr lang="en-GB" sz="1900" dirty="0">
              <a:cs typeface="Verdana"/>
            </a:endParaRPr>
          </a:p>
          <a:p>
            <a:pPr marL="361950" indent="-361950" fontAlgn="auto">
              <a:spcBef>
                <a:spcPts val="0"/>
              </a:spcBef>
              <a:spcAft>
                <a:spcPts val="0"/>
              </a:spcAft>
              <a:buFont typeface="Wingdings" pitchFamily="2" charset="2"/>
              <a:buChar char="§"/>
              <a:defRPr/>
            </a:pPr>
            <a:r>
              <a:rPr lang="en-GB" sz="1900" dirty="0">
                <a:cs typeface="Verdana"/>
              </a:rPr>
              <a:t>MLA for access</a:t>
            </a:r>
          </a:p>
          <a:p>
            <a:pPr marL="361950" indent="-361950">
              <a:buFont typeface="Wingdings" pitchFamily="2" charset="2"/>
              <a:buChar char="§"/>
              <a:defRPr/>
            </a:pPr>
            <a:r>
              <a:rPr lang="en-US" sz="1900" dirty="0">
                <a:cs typeface="Verdana"/>
              </a:rPr>
              <a:t>Transborder access</a:t>
            </a:r>
            <a:endParaRPr lang="en-GB" sz="1900" dirty="0">
              <a:cs typeface="Verdana"/>
            </a:endParaRPr>
          </a:p>
          <a:p>
            <a:pPr marL="361950" indent="-361950" fontAlgn="auto">
              <a:spcBef>
                <a:spcPts val="0"/>
              </a:spcBef>
              <a:spcAft>
                <a:spcPts val="0"/>
              </a:spcAft>
              <a:buFont typeface="Wingdings" pitchFamily="2" charset="2"/>
              <a:buChar char="§"/>
              <a:defRPr/>
            </a:pPr>
            <a:r>
              <a:rPr lang="en-GB" sz="1900" dirty="0">
                <a:cs typeface="Verdana"/>
              </a:rPr>
              <a:t>MLA for RT TD</a:t>
            </a:r>
          </a:p>
          <a:p>
            <a:pPr marL="361950" indent="-361950" fontAlgn="auto">
              <a:spcBef>
                <a:spcPts val="0"/>
              </a:spcBef>
              <a:spcAft>
                <a:spcPts val="0"/>
              </a:spcAft>
              <a:buFont typeface="Wingdings" pitchFamily="2" charset="2"/>
              <a:buChar char="§"/>
              <a:defRPr/>
            </a:pPr>
            <a:r>
              <a:rPr lang="en-GB" sz="1900" dirty="0">
                <a:cs typeface="Verdana"/>
              </a:rPr>
              <a:t>MLA for interception</a:t>
            </a:r>
            <a:endParaRPr lang="en-US" sz="1900" dirty="0">
              <a:cs typeface="Verdana"/>
            </a:endParaRPr>
          </a:p>
          <a:p>
            <a:pPr marL="361950" indent="-361950" fontAlgn="auto">
              <a:spcBef>
                <a:spcPts val="0"/>
              </a:spcBef>
              <a:spcAft>
                <a:spcPts val="0"/>
              </a:spcAft>
              <a:buFont typeface="Wingdings" pitchFamily="2" charset="2"/>
              <a:buChar char="§"/>
              <a:defRPr/>
            </a:pPr>
            <a:r>
              <a:rPr lang="en-GB" sz="1900" dirty="0">
                <a:cs typeface="Verdana"/>
              </a:rPr>
              <a:t>24/7 points of contact</a:t>
            </a:r>
          </a:p>
        </p:txBody>
      </p:sp>
      <p:sp>
        <p:nvSpPr>
          <p:cNvPr id="22" name="Textfeld 16">
            <a:extLst>
              <a:ext uri="{FF2B5EF4-FFF2-40B4-BE49-F238E27FC236}">
                <a16:creationId xmlns:a16="http://schemas.microsoft.com/office/drawing/2014/main" xmlns=""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3" name="Textfeld 17">
            <a:extLst>
              <a:ext uri="{FF2B5EF4-FFF2-40B4-BE49-F238E27FC236}">
                <a16:creationId xmlns:a16="http://schemas.microsoft.com/office/drawing/2014/main" xmlns=""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cxnSp>
        <p:nvCxnSpPr>
          <p:cNvPr id="24" name="Form 20">
            <a:extLst>
              <a:ext uri="{FF2B5EF4-FFF2-40B4-BE49-F238E27FC236}">
                <a16:creationId xmlns:a16="http://schemas.microsoft.com/office/drawing/2014/main" xmlns="" id="{2AD0CD19-4C49-4F41-86A9-7B7448FB4058}"/>
              </a:ext>
            </a:extLst>
          </p:cNvPr>
          <p:cNvCxnSpPr>
            <a:stCxn id="20" idx="2"/>
          </p:cNvCxnSpPr>
          <p:nvPr/>
        </p:nvCxnSpPr>
        <p:spPr>
          <a:xfrm rot="16200000" flipH="1">
            <a:off x="3475679" y="2882034"/>
            <a:ext cx="971019" cy="4822030"/>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xmlns="" id="{954E8C3C-7E2E-48EF-B26C-3D675EC5669B}"/>
              </a:ext>
            </a:extLst>
          </p:cNvPr>
          <p:cNvCxnSpPr/>
          <p:nvPr/>
        </p:nvCxnSpPr>
        <p:spPr>
          <a:xfrm>
            <a:off x="4586266" y="4176023"/>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feld 3">
            <a:extLst>
              <a:ext uri="{FF2B5EF4-FFF2-40B4-BE49-F238E27FC236}">
                <a16:creationId xmlns:a16="http://schemas.microsoft.com/office/drawing/2014/main" xmlns="" id="{FE098AA4-0D98-4207-94EB-43432807C98D}"/>
              </a:ext>
            </a:extLst>
          </p:cNvPr>
          <p:cNvSpPr txBox="1"/>
          <p:nvPr/>
        </p:nvSpPr>
        <p:spPr>
          <a:xfrm>
            <a:off x="3443265" y="1271008"/>
            <a:ext cx="2428875" cy="2723823"/>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en-GB" sz="1900" b="1" dirty="0">
                <a:cs typeface="Verdana"/>
              </a:rPr>
              <a:t>Procedural tools</a:t>
            </a:r>
          </a:p>
          <a:p>
            <a:pPr marL="361950" indent="-361950" fontAlgn="auto">
              <a:spcBef>
                <a:spcPts val="0"/>
              </a:spcBef>
              <a:spcAft>
                <a:spcPts val="0"/>
              </a:spcAft>
              <a:buFont typeface="Wingdings" pitchFamily="2" charset="2"/>
              <a:buChar char="§"/>
              <a:defRPr/>
            </a:pPr>
            <a:r>
              <a:rPr lang="en-GB" sz="1900" dirty="0">
                <a:cs typeface="Verdana"/>
              </a:rPr>
              <a:t>Expedited preservation</a:t>
            </a:r>
            <a:endParaRPr lang="en-US" sz="1900" dirty="0">
              <a:cs typeface="Verdana"/>
            </a:endParaRPr>
          </a:p>
          <a:p>
            <a:pPr marL="361950" indent="-361950" fontAlgn="auto">
              <a:spcBef>
                <a:spcPts val="0"/>
              </a:spcBef>
              <a:spcAft>
                <a:spcPts val="0"/>
              </a:spcAft>
              <a:buFont typeface="Wingdings" pitchFamily="2" charset="2"/>
              <a:buChar char="§"/>
              <a:defRPr/>
            </a:pPr>
            <a:r>
              <a:rPr lang="en-US" sz="1900" dirty="0">
                <a:cs typeface="Verdana"/>
              </a:rPr>
              <a:t>Disclose TD</a:t>
            </a:r>
            <a:endParaRPr lang="en-GB" sz="1900" dirty="0">
              <a:cs typeface="Verdana"/>
            </a:endParaRPr>
          </a:p>
          <a:p>
            <a:pPr marL="361950" indent="-361950" fontAlgn="auto">
              <a:spcBef>
                <a:spcPts val="0"/>
              </a:spcBef>
              <a:spcAft>
                <a:spcPts val="0"/>
              </a:spcAft>
              <a:buFont typeface="Wingdings" pitchFamily="2" charset="2"/>
              <a:buChar char="§"/>
              <a:defRPr/>
            </a:pPr>
            <a:r>
              <a:rPr lang="en-GB" sz="1900" dirty="0">
                <a:cs typeface="Verdana"/>
              </a:rPr>
              <a:t>Search and seizure</a:t>
            </a:r>
          </a:p>
          <a:p>
            <a:pPr marL="361950" indent="-361950" fontAlgn="auto">
              <a:spcBef>
                <a:spcPts val="0"/>
              </a:spcBef>
              <a:spcAft>
                <a:spcPts val="0"/>
              </a:spcAft>
              <a:buFont typeface="Wingdings" pitchFamily="2" charset="2"/>
              <a:buChar char="§"/>
              <a:defRPr/>
            </a:pPr>
            <a:r>
              <a:rPr lang="en-GB" sz="1900" dirty="0">
                <a:cs typeface="Verdana"/>
              </a:rPr>
              <a:t>Production order</a:t>
            </a:r>
            <a:endParaRPr lang="en-US" sz="1900" dirty="0">
              <a:cs typeface="Verdana"/>
            </a:endParaRPr>
          </a:p>
          <a:p>
            <a:pPr marL="361950" indent="-361950" fontAlgn="auto">
              <a:spcBef>
                <a:spcPts val="0"/>
              </a:spcBef>
              <a:spcAft>
                <a:spcPts val="0"/>
              </a:spcAft>
              <a:buFont typeface="Wingdings" pitchFamily="2" charset="2"/>
              <a:buChar char="§"/>
              <a:defRPr/>
            </a:pPr>
            <a:r>
              <a:rPr lang="en-US" sz="1900" dirty="0">
                <a:cs typeface="Verdana"/>
              </a:rPr>
              <a:t>Real Time TD</a:t>
            </a:r>
            <a:endParaRPr lang="en-GB" sz="1900" dirty="0">
              <a:cs typeface="Verdana"/>
            </a:endParaRPr>
          </a:p>
          <a:p>
            <a:pPr marL="361950" indent="-361950" fontAlgn="auto">
              <a:spcBef>
                <a:spcPts val="0"/>
              </a:spcBef>
              <a:spcAft>
                <a:spcPts val="0"/>
              </a:spcAft>
              <a:buFont typeface="Wingdings" pitchFamily="2" charset="2"/>
              <a:buChar char="§"/>
              <a:defRPr/>
            </a:pPr>
            <a:r>
              <a:rPr lang="en-GB" sz="1900" dirty="0">
                <a:cs typeface="Verdana"/>
              </a:rPr>
              <a:t>Interception of computer data</a:t>
            </a:r>
            <a:endParaRPr lang="en-US" sz="1900" dirty="0">
              <a:cs typeface="Verdana"/>
            </a:endParaRPr>
          </a:p>
        </p:txBody>
      </p:sp>
      <p:sp>
        <p:nvSpPr>
          <p:cNvPr id="27" name="Textfeld 18">
            <a:extLst>
              <a:ext uri="{FF2B5EF4-FFF2-40B4-BE49-F238E27FC236}">
                <a16:creationId xmlns:a16="http://schemas.microsoft.com/office/drawing/2014/main" xmlns="" id="{B2A85D97-2DC4-4488-9B4C-A36ECD208C47}"/>
              </a:ext>
            </a:extLst>
          </p:cNvPr>
          <p:cNvSpPr txBox="1"/>
          <p:nvPr/>
        </p:nvSpPr>
        <p:spPr>
          <a:xfrm>
            <a:off x="2833803" y="6210287"/>
            <a:ext cx="1963738" cy="339725"/>
          </a:xfrm>
          <a:prstGeom prst="rect">
            <a:avLst/>
          </a:prstGeom>
          <a:noFill/>
        </p:spPr>
        <p:txBody>
          <a:bodyPr>
            <a:spAutoFit/>
          </a:bodyPr>
          <a:lstStyle/>
          <a:p>
            <a:pPr fontAlgn="auto">
              <a:spcBef>
                <a:spcPts val="0"/>
              </a:spcBef>
              <a:spcAft>
                <a:spcPts val="0"/>
              </a:spcAft>
              <a:defRPr/>
            </a:pPr>
            <a:r>
              <a:rPr lang="en-GB" sz="1600" b="1" dirty="0">
                <a:solidFill>
                  <a:schemeClr val="tx1">
                    <a:lumMod val="65000"/>
                    <a:lumOff val="35000"/>
                  </a:schemeClr>
                </a:solidFill>
                <a:cs typeface="Verdana"/>
              </a:rPr>
              <a:t>Harmonisation </a:t>
            </a:r>
          </a:p>
        </p:txBody>
      </p:sp>
    </p:spTree>
    <p:extLst>
      <p:ext uri="{BB962C8B-B14F-4D97-AF65-F5344CB8AC3E}">
        <p14:creationId xmlns:p14="http://schemas.microsoft.com/office/powerpoint/2010/main" val="6815643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8">
            <a:extLst>
              <a:ext uri="{FF2B5EF4-FFF2-40B4-BE49-F238E27FC236}">
                <a16:creationId xmlns:a16="http://schemas.microsoft.com/office/drawing/2014/main" xmlns="" id="{B2A2B581-F8BC-48D4-AF7E-AAF0CE808C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a16="http://schemas.microsoft.com/office/drawing/2014/main" xmlns="" id="{D192EA30-54CE-4062-B518-E86D1D7BEC69}"/>
              </a:ext>
            </a:extLst>
          </p:cNvPr>
          <p:cNvSpPr>
            <a:spLocks noChangeArrowheads="1"/>
          </p:cNvSpPr>
          <p:nvPr/>
        </p:nvSpPr>
        <p:spPr bwMode="auto">
          <a:xfrm>
            <a:off x="290513" y="2352650"/>
            <a:ext cx="8599487" cy="3354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lvl="0" algn="ctr">
              <a:spcBef>
                <a:spcPct val="0"/>
              </a:spcBef>
              <a:buNone/>
              <a:tabLst/>
            </a:pPr>
            <a:r>
              <a:rPr lang="en-GB" altLang="en-US" sz="1800" b="1" dirty="0">
                <a:solidFill>
                  <a:prstClr val="black"/>
                </a:solidFill>
                <a:latin typeface="Calibri"/>
                <a:ea typeface="+mn-ea"/>
              </a:rPr>
              <a:t>Thank you</a:t>
            </a:r>
          </a:p>
          <a:p>
            <a:pPr lvl="0" algn="ctr">
              <a:spcBef>
                <a:spcPct val="0"/>
              </a:spcBef>
              <a:buNone/>
              <a:tabLst/>
            </a:pPr>
            <a:endParaRPr lang="en-GB" altLang="en-US" sz="1200" b="1" dirty="0">
              <a:solidFill>
                <a:prstClr val="black"/>
              </a:solidFill>
              <a:latin typeface="Calibri"/>
              <a:ea typeface="+mn-ea"/>
            </a:endParaRPr>
          </a:p>
          <a:p>
            <a:pPr lvl="0" algn="ctr">
              <a:spcBef>
                <a:spcPct val="0"/>
              </a:spcBef>
              <a:buNone/>
              <a:tabLst/>
            </a:pPr>
            <a:endParaRPr lang="en-GB" altLang="en-US" sz="1200" b="1" dirty="0">
              <a:solidFill>
                <a:prstClr val="black"/>
              </a:solidFill>
              <a:latin typeface="Calibri"/>
              <a:ea typeface="+mn-ea"/>
            </a:endParaRPr>
          </a:p>
          <a:p>
            <a:pPr lvl="0" algn="ctr">
              <a:spcBef>
                <a:spcPct val="0"/>
              </a:spcBef>
              <a:buNone/>
              <a:tabLst/>
            </a:pPr>
            <a:endParaRPr lang="en-GB" altLang="en-US" sz="1200" b="1" dirty="0">
              <a:solidFill>
                <a:prstClr val="black"/>
              </a:solidFill>
              <a:latin typeface="Calibri"/>
              <a:ea typeface="+mn-ea"/>
            </a:endParaRPr>
          </a:p>
          <a:p>
            <a:pPr lvl="0" algn="ctr">
              <a:spcBef>
                <a:spcPct val="0"/>
              </a:spcBef>
              <a:buNone/>
              <a:tabLst/>
            </a:pPr>
            <a:endParaRPr lang="en-GB" altLang="en-US" sz="1200" b="1" dirty="0">
              <a:solidFill>
                <a:prstClr val="black"/>
              </a:solidFill>
              <a:latin typeface="Calibri"/>
              <a:ea typeface="+mn-ea"/>
            </a:endParaRPr>
          </a:p>
          <a:p>
            <a:pPr lvl="0" algn="ctr">
              <a:spcBef>
                <a:spcPct val="0"/>
              </a:spcBef>
              <a:buNone/>
              <a:tabLst/>
            </a:pPr>
            <a:endParaRPr lang="en-GB" altLang="en-US" sz="1600" b="1" dirty="0">
              <a:solidFill>
                <a:prstClr val="black"/>
              </a:solidFill>
              <a:latin typeface="Calibri"/>
              <a:ea typeface="+mn-ea"/>
            </a:endParaRPr>
          </a:p>
          <a:p>
            <a:pPr lvl="0" algn="ctr">
              <a:spcBef>
                <a:spcPct val="0"/>
              </a:spcBef>
              <a:buNone/>
              <a:tabLst/>
            </a:pPr>
            <a:r>
              <a:rPr lang="en-GB" altLang="en-US" sz="1800" b="1" dirty="0" err="1">
                <a:solidFill>
                  <a:prstClr val="black"/>
                </a:solidFill>
                <a:latin typeface="Calibri"/>
                <a:ea typeface="+mn-ea"/>
              </a:rPr>
              <a:t>Xxxxx</a:t>
            </a:r>
            <a:r>
              <a:rPr lang="en-GB" altLang="en-US" sz="1800" b="1" dirty="0">
                <a:solidFill>
                  <a:prstClr val="black"/>
                </a:solidFill>
                <a:latin typeface="Calibri"/>
                <a:ea typeface="+mn-ea"/>
              </a:rPr>
              <a:t> XXXXXXXX</a:t>
            </a:r>
          </a:p>
          <a:p>
            <a:pPr lvl="0" algn="ctr">
              <a:spcBef>
                <a:spcPct val="0"/>
              </a:spcBef>
              <a:buNone/>
              <a:tabLst/>
            </a:pPr>
            <a:endParaRPr lang="en-GB" altLang="en-US" sz="600" dirty="0">
              <a:solidFill>
                <a:prstClr val="black"/>
              </a:solidFill>
              <a:latin typeface="Calibri"/>
              <a:ea typeface="+mn-ea"/>
            </a:endParaRPr>
          </a:p>
          <a:p>
            <a:pPr lvl="0" algn="ctr">
              <a:spcBef>
                <a:spcPct val="0"/>
              </a:spcBef>
              <a:buNone/>
              <a:tabLst/>
            </a:pPr>
            <a:r>
              <a:rPr lang="en-GB" altLang="en-US" sz="1400" i="1" dirty="0">
                <a:solidFill>
                  <a:prstClr val="black"/>
                </a:solidFill>
                <a:latin typeface="Calibri"/>
                <a:ea typeface="+mn-ea"/>
              </a:rPr>
              <a:t>Council of Europe</a:t>
            </a:r>
          </a:p>
          <a:p>
            <a:pPr lvl="0" algn="ctr">
              <a:spcBef>
                <a:spcPct val="0"/>
              </a:spcBef>
              <a:buNone/>
              <a:tabLst/>
            </a:pPr>
            <a:endParaRPr lang="en-GB" altLang="en-US" sz="1400" b="1" dirty="0">
              <a:solidFill>
                <a:srgbClr val="2F618F"/>
              </a:solidFill>
              <a:latin typeface="Calibri"/>
              <a:ea typeface="+mn-ea"/>
              <a:hlinkClick r:id="rId3"/>
            </a:endParaRPr>
          </a:p>
          <a:p>
            <a:pPr lvl="0" algn="ctr">
              <a:spcBef>
                <a:spcPct val="0"/>
              </a:spcBef>
              <a:buNone/>
              <a:tabLst/>
            </a:pPr>
            <a:r>
              <a:rPr lang="en-GB" altLang="en-US" sz="1600" b="1" dirty="0">
                <a:solidFill>
                  <a:srgbClr val="2F618F"/>
                </a:solidFill>
                <a:latin typeface="Calibri"/>
                <a:ea typeface="+mn-ea"/>
              </a:rPr>
              <a:t>email</a:t>
            </a:r>
          </a:p>
          <a:p>
            <a:pPr lvl="0" algn="ctr">
              <a:spcBef>
                <a:spcPct val="0"/>
              </a:spcBef>
              <a:buNone/>
              <a:tabLst/>
            </a:pPr>
            <a:endParaRPr lang="en-GB" altLang="en-US" sz="1600" b="1" dirty="0">
              <a:solidFill>
                <a:prstClr val="black"/>
              </a:solidFill>
              <a:latin typeface="Verdana" panose="020B0604030504040204" pitchFamily="34" charset="0"/>
              <a:ea typeface="+mn-ea"/>
            </a:endParaRPr>
          </a:p>
          <a:p>
            <a:pPr lvl="0" algn="ctr">
              <a:spcBef>
                <a:spcPct val="0"/>
              </a:spcBef>
              <a:buNone/>
              <a:tabLst/>
            </a:pPr>
            <a:endParaRPr lang="en-GB" altLang="en-US" sz="1600" b="1" dirty="0">
              <a:solidFill>
                <a:prstClr val="black"/>
              </a:solidFill>
              <a:latin typeface="Verdana" panose="020B0604030504040204" pitchFamily="34" charset="0"/>
              <a:ea typeface="+mn-ea"/>
            </a:endParaRPr>
          </a:p>
          <a:p>
            <a:pPr lvl="0" algn="ctr">
              <a:spcBef>
                <a:spcPct val="0"/>
              </a:spcBef>
              <a:buNone/>
              <a:tabLst/>
            </a:pPr>
            <a:endParaRPr lang="en-GB" altLang="en-US" sz="1400" b="1" dirty="0">
              <a:solidFill>
                <a:prstClr val="black"/>
              </a:solidFill>
              <a:latin typeface="Verdana" panose="020B0604030504040204" pitchFamily="34" charset="0"/>
              <a:ea typeface="+mn-ea"/>
            </a:endParaRPr>
          </a:p>
          <a:p>
            <a:pPr lvl="0" algn="ctr">
              <a:spcBef>
                <a:spcPct val="0"/>
              </a:spcBef>
              <a:buNone/>
              <a:tabLst/>
            </a:pPr>
            <a:r>
              <a:rPr lang="en-GB" altLang="en-US" sz="1600" b="1" dirty="0">
                <a:solidFill>
                  <a:prstClr val="black"/>
                </a:solidFill>
                <a:latin typeface="Calibri"/>
                <a:ea typeface="+mn-ea"/>
              </a:rPr>
              <a:t>DD Month YYYY</a:t>
            </a:r>
          </a:p>
        </p:txBody>
      </p:sp>
      <p:sp>
        <p:nvSpPr>
          <p:cNvPr id="10" name="Rectangle 2">
            <a:extLst>
              <a:ext uri="{FF2B5EF4-FFF2-40B4-BE49-F238E27FC236}">
                <a16:creationId xmlns:a16="http://schemas.microsoft.com/office/drawing/2014/main" xmlns="" id="{DF1503B2-B0B3-4330-9439-3D5954CA1625}"/>
              </a:ext>
            </a:extLst>
          </p:cNvPr>
          <p:cNvSpPr>
            <a:spLocks noChangeArrowheads="1"/>
          </p:cNvSpPr>
          <p:nvPr/>
        </p:nvSpPr>
        <p:spPr bwMode="auto">
          <a:xfrm>
            <a:off x="365125" y="1177588"/>
            <a:ext cx="85994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400" b="1" dirty="0">
                <a:latin typeface="Verdana" panose="020B0604030504040204" pitchFamily="34" charset="0"/>
              </a:rPr>
              <a:t>Introductory Judicial Training Course on Cybercrime and Electronic Evidence</a:t>
            </a:r>
            <a:endParaRPr lang="en-GB" altLang="en-US" sz="1400" i="1" dirty="0">
              <a:latin typeface="Verdana" panose="020B0604030504040204" pitchFamily="34" charset="0"/>
            </a:endParaRPr>
          </a:p>
        </p:txBody>
      </p:sp>
    </p:spTree>
    <p:extLst>
      <p:ext uri="{BB962C8B-B14F-4D97-AF65-F5344CB8AC3E}">
        <p14:creationId xmlns:p14="http://schemas.microsoft.com/office/powerpoint/2010/main" val="24698097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7">
            <a:extLst>
              <a:ext uri="{FF2B5EF4-FFF2-40B4-BE49-F238E27FC236}">
                <a16:creationId xmlns:a16="http://schemas.microsoft.com/office/drawing/2014/main" xmlns="" id="{1424B29E-7F3A-4F27-BF43-CB0589A5871C}"/>
              </a:ext>
            </a:extLst>
          </p:cNvPr>
          <p:cNvSpPr txBox="1">
            <a:spLocks noChangeArrowheads="1"/>
          </p:cNvSpPr>
          <p:nvPr/>
        </p:nvSpPr>
        <p:spPr bwMode="auto">
          <a:xfrm>
            <a:off x="1475119" y="235879"/>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The Budapest </a:t>
            </a:r>
            <a:r>
              <a:rPr lang="en-GB" sz="2700" dirty="0" smtClean="0">
                <a:solidFill>
                  <a:schemeClr val="bg1"/>
                </a:solidFill>
                <a:latin typeface="Verdana" panose="020B0604030504040204" pitchFamily="34" charset="0"/>
                <a:ea typeface="Verdana" panose="020B0604030504040204" pitchFamily="34" charset="0"/>
                <a:cs typeface="Verdana" charset="0"/>
              </a:rPr>
              <a:t>Convention: Scope</a:t>
            </a:r>
            <a:endParaRPr lang="en-GB" sz="2700" dirty="0">
              <a:solidFill>
                <a:schemeClr val="bg1"/>
              </a:solidFill>
              <a:latin typeface="Verdana" panose="020B0604030504040204" pitchFamily="34" charset="0"/>
              <a:ea typeface="Verdana" panose="020B0604030504040204" pitchFamily="34" charset="0"/>
              <a:cs typeface="Verdana" charset="0"/>
            </a:endParaRPr>
          </a:p>
        </p:txBody>
      </p:sp>
      <p:sp>
        <p:nvSpPr>
          <p:cNvPr id="20" name="Textfeld 12">
            <a:extLst>
              <a:ext uri="{FF2B5EF4-FFF2-40B4-BE49-F238E27FC236}">
                <a16:creationId xmlns:a16="http://schemas.microsoft.com/office/drawing/2014/main" xmlns="" id="{122F3459-C909-4A75-8C50-90D04D3C4B22}"/>
              </a:ext>
            </a:extLst>
          </p:cNvPr>
          <p:cNvSpPr txBox="1"/>
          <p:nvPr/>
        </p:nvSpPr>
        <p:spPr>
          <a:xfrm>
            <a:off x="157142" y="1206554"/>
            <a:ext cx="2786062" cy="3600986"/>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en-GB" sz="1900" b="1" dirty="0">
                <a:cs typeface="Verdana"/>
              </a:rPr>
              <a:t>Criminalising conduct</a:t>
            </a:r>
          </a:p>
          <a:p>
            <a:pPr marL="342900" indent="-342900" fontAlgn="auto">
              <a:spcBef>
                <a:spcPts val="0"/>
              </a:spcBef>
              <a:spcAft>
                <a:spcPts val="0"/>
              </a:spcAft>
              <a:buFont typeface="Wingdings" pitchFamily="2" charset="2"/>
              <a:buChar char="§"/>
              <a:defRPr/>
            </a:pPr>
            <a:r>
              <a:rPr lang="en-GB" sz="1900" dirty="0">
                <a:cs typeface="Verdana"/>
              </a:rPr>
              <a:t>Illegal access</a:t>
            </a:r>
          </a:p>
          <a:p>
            <a:pPr marL="342900" indent="-342900" fontAlgn="auto">
              <a:spcBef>
                <a:spcPts val="0"/>
              </a:spcBef>
              <a:spcAft>
                <a:spcPts val="0"/>
              </a:spcAft>
              <a:buFont typeface="Wingdings" pitchFamily="2" charset="2"/>
              <a:buChar char="§"/>
              <a:defRPr/>
            </a:pPr>
            <a:r>
              <a:rPr lang="en-GB" sz="1900" dirty="0">
                <a:cs typeface="Verdana"/>
              </a:rPr>
              <a:t>Illegal interception</a:t>
            </a:r>
          </a:p>
          <a:p>
            <a:pPr marL="342900" indent="-342900" fontAlgn="auto">
              <a:spcBef>
                <a:spcPts val="0"/>
              </a:spcBef>
              <a:spcAft>
                <a:spcPts val="0"/>
              </a:spcAft>
              <a:buFont typeface="Wingdings" pitchFamily="2" charset="2"/>
              <a:buChar char="§"/>
              <a:defRPr/>
            </a:pPr>
            <a:r>
              <a:rPr lang="en-GB" sz="1900" dirty="0">
                <a:cs typeface="Verdana"/>
              </a:rPr>
              <a:t>Data interference</a:t>
            </a:r>
          </a:p>
          <a:p>
            <a:pPr marL="342900" indent="-342900" fontAlgn="auto">
              <a:spcBef>
                <a:spcPts val="0"/>
              </a:spcBef>
              <a:spcAft>
                <a:spcPts val="0"/>
              </a:spcAft>
              <a:buFont typeface="Wingdings" pitchFamily="2" charset="2"/>
              <a:buChar char="§"/>
              <a:defRPr/>
            </a:pPr>
            <a:r>
              <a:rPr lang="en-GB" sz="1900" dirty="0">
                <a:cs typeface="Verdana"/>
              </a:rPr>
              <a:t>System interference</a:t>
            </a:r>
          </a:p>
          <a:p>
            <a:pPr marL="342900" indent="-342900" fontAlgn="auto">
              <a:spcBef>
                <a:spcPts val="0"/>
              </a:spcBef>
              <a:spcAft>
                <a:spcPts val="0"/>
              </a:spcAft>
              <a:buFont typeface="Wingdings" pitchFamily="2" charset="2"/>
              <a:buChar char="§"/>
              <a:defRPr/>
            </a:pPr>
            <a:r>
              <a:rPr lang="en-GB" sz="1900" dirty="0">
                <a:cs typeface="Verdana"/>
              </a:rPr>
              <a:t>Misuse of devices</a:t>
            </a:r>
          </a:p>
          <a:p>
            <a:pPr marL="342900" indent="-342900" fontAlgn="auto">
              <a:spcBef>
                <a:spcPts val="0"/>
              </a:spcBef>
              <a:spcAft>
                <a:spcPts val="0"/>
              </a:spcAft>
              <a:buFont typeface="Wingdings" pitchFamily="2" charset="2"/>
              <a:buChar char="§"/>
              <a:defRPr/>
            </a:pPr>
            <a:r>
              <a:rPr lang="en-GB" sz="1900" dirty="0">
                <a:cs typeface="Verdana"/>
              </a:rPr>
              <a:t>Fraud and forgery</a:t>
            </a:r>
          </a:p>
          <a:p>
            <a:pPr marL="342900" indent="-342900" fontAlgn="auto">
              <a:spcBef>
                <a:spcPts val="0"/>
              </a:spcBef>
              <a:spcAft>
                <a:spcPts val="0"/>
              </a:spcAft>
              <a:buFont typeface="Wingdings" pitchFamily="2" charset="2"/>
              <a:buChar char="§"/>
              <a:defRPr/>
            </a:pPr>
            <a:r>
              <a:rPr lang="en-GB" sz="1900" dirty="0">
                <a:cs typeface="Verdana"/>
              </a:rPr>
              <a:t>Child pornography</a:t>
            </a:r>
          </a:p>
          <a:p>
            <a:pPr marL="342900" indent="-342900" fontAlgn="auto">
              <a:spcBef>
                <a:spcPts val="0"/>
              </a:spcBef>
              <a:spcAft>
                <a:spcPts val="0"/>
              </a:spcAft>
              <a:buFont typeface="Wingdings" pitchFamily="2" charset="2"/>
              <a:buChar char="§"/>
              <a:defRPr/>
            </a:pPr>
            <a:r>
              <a:rPr lang="en-GB" sz="1900" dirty="0">
                <a:cs typeface="Verdana"/>
              </a:rPr>
              <a:t>IPR-offence</a:t>
            </a:r>
            <a:r>
              <a:rPr lang="de-DE" sz="1900" dirty="0">
                <a:cs typeface="Verdana"/>
              </a:rPr>
              <a:t>s</a:t>
            </a:r>
            <a:endParaRPr lang="en-US" sz="1900" dirty="0">
              <a:cs typeface="Verdana"/>
            </a:endParaRPr>
          </a:p>
          <a:p>
            <a:pPr marL="342900" indent="-342900" fontAlgn="auto">
              <a:spcBef>
                <a:spcPts val="0"/>
              </a:spcBef>
              <a:spcAft>
                <a:spcPts val="0"/>
              </a:spcAft>
              <a:buFont typeface="Wingdings" pitchFamily="2" charset="2"/>
              <a:buChar char="§"/>
              <a:defRPr/>
            </a:pPr>
            <a:r>
              <a:rPr lang="en-US" sz="1900" dirty="0">
                <a:cs typeface="Verdana"/>
              </a:rPr>
              <a:t>Attempt, Aiding &amp; Abetting</a:t>
            </a:r>
          </a:p>
          <a:p>
            <a:pPr marL="342900" indent="-342900" fontAlgn="auto">
              <a:spcBef>
                <a:spcPts val="0"/>
              </a:spcBef>
              <a:spcAft>
                <a:spcPts val="0"/>
              </a:spcAft>
              <a:buFont typeface="Wingdings" pitchFamily="2" charset="2"/>
              <a:buChar char="§"/>
              <a:defRPr/>
            </a:pPr>
            <a:r>
              <a:rPr lang="en-US" sz="1900" dirty="0">
                <a:cs typeface="Verdana"/>
              </a:rPr>
              <a:t>Corporate Liability</a:t>
            </a:r>
          </a:p>
        </p:txBody>
      </p:sp>
      <p:sp>
        <p:nvSpPr>
          <p:cNvPr id="21" name="Textfeld 4">
            <a:extLst>
              <a:ext uri="{FF2B5EF4-FFF2-40B4-BE49-F238E27FC236}">
                <a16:creationId xmlns:a16="http://schemas.microsoft.com/office/drawing/2014/main" xmlns="" id="{816E88E6-EA52-4247-B5D5-047E57E73689}"/>
              </a:ext>
            </a:extLst>
          </p:cNvPr>
          <p:cNvSpPr txBox="1"/>
          <p:nvPr/>
        </p:nvSpPr>
        <p:spPr>
          <a:xfrm>
            <a:off x="6372201" y="1142663"/>
            <a:ext cx="2570163" cy="5062924"/>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en-GB" sz="1900" b="1" dirty="0">
                <a:cs typeface="Verdana"/>
              </a:rPr>
              <a:t>International cooperation</a:t>
            </a:r>
          </a:p>
          <a:p>
            <a:pPr marL="361950" indent="-361950" fontAlgn="auto">
              <a:spcBef>
                <a:spcPts val="0"/>
              </a:spcBef>
              <a:spcAft>
                <a:spcPts val="0"/>
              </a:spcAft>
              <a:buFont typeface="Wingdings" pitchFamily="2" charset="2"/>
              <a:buChar char="§"/>
              <a:defRPr/>
            </a:pPr>
            <a:r>
              <a:rPr lang="en-GB" sz="1900" dirty="0">
                <a:cs typeface="Verdana"/>
              </a:rPr>
              <a:t>Extradition</a:t>
            </a:r>
          </a:p>
          <a:p>
            <a:pPr marL="361950" indent="-361950" fontAlgn="auto">
              <a:spcBef>
                <a:spcPts val="0"/>
              </a:spcBef>
              <a:spcAft>
                <a:spcPts val="0"/>
              </a:spcAft>
              <a:buFont typeface="Wingdings" pitchFamily="2" charset="2"/>
              <a:buChar char="§"/>
              <a:defRPr/>
            </a:pPr>
            <a:r>
              <a:rPr lang="en-GB" sz="1900" dirty="0">
                <a:cs typeface="Verdana"/>
              </a:rPr>
              <a:t>MLA</a:t>
            </a:r>
          </a:p>
          <a:p>
            <a:pPr marL="361950" indent="-361950" fontAlgn="auto">
              <a:spcBef>
                <a:spcPts val="0"/>
              </a:spcBef>
              <a:spcAft>
                <a:spcPts val="0"/>
              </a:spcAft>
              <a:buFont typeface="Wingdings" pitchFamily="2" charset="2"/>
              <a:buChar char="§"/>
              <a:defRPr/>
            </a:pPr>
            <a:r>
              <a:rPr lang="en-GB" sz="1900" dirty="0">
                <a:cs typeface="Verdana"/>
              </a:rPr>
              <a:t>Spontaneous information</a:t>
            </a:r>
          </a:p>
          <a:p>
            <a:pPr marL="361950" indent="-361950" fontAlgn="auto">
              <a:spcBef>
                <a:spcPts val="0"/>
              </a:spcBef>
              <a:spcAft>
                <a:spcPts val="0"/>
              </a:spcAft>
              <a:buFont typeface="Wingdings" pitchFamily="2" charset="2"/>
              <a:buChar char="§"/>
              <a:defRPr/>
            </a:pPr>
            <a:r>
              <a:rPr lang="en-GB" sz="1900" dirty="0">
                <a:cs typeface="Verdana"/>
              </a:rPr>
              <a:t>Expedited preservation</a:t>
            </a:r>
            <a:endParaRPr lang="en-US" sz="1900" dirty="0">
              <a:cs typeface="Verdana"/>
            </a:endParaRPr>
          </a:p>
          <a:p>
            <a:pPr marL="361950" indent="-361950" fontAlgn="auto">
              <a:spcBef>
                <a:spcPts val="0"/>
              </a:spcBef>
              <a:spcAft>
                <a:spcPts val="0"/>
              </a:spcAft>
              <a:buFont typeface="Wingdings" pitchFamily="2" charset="2"/>
              <a:buChar char="§"/>
              <a:defRPr/>
            </a:pPr>
            <a:r>
              <a:rPr lang="en-US" sz="1900" dirty="0">
                <a:cs typeface="Verdana"/>
              </a:rPr>
              <a:t>Expedited Disclosure of TD</a:t>
            </a:r>
            <a:endParaRPr lang="en-GB" sz="1900" dirty="0">
              <a:cs typeface="Verdana"/>
            </a:endParaRPr>
          </a:p>
          <a:p>
            <a:pPr marL="361950" indent="-361950" fontAlgn="auto">
              <a:spcBef>
                <a:spcPts val="0"/>
              </a:spcBef>
              <a:spcAft>
                <a:spcPts val="0"/>
              </a:spcAft>
              <a:buFont typeface="Wingdings" pitchFamily="2" charset="2"/>
              <a:buChar char="§"/>
              <a:defRPr/>
            </a:pPr>
            <a:r>
              <a:rPr lang="en-GB" sz="1900" dirty="0">
                <a:cs typeface="Verdana"/>
              </a:rPr>
              <a:t>MLA for access</a:t>
            </a:r>
          </a:p>
          <a:p>
            <a:pPr marL="361950" indent="-361950">
              <a:buFont typeface="Wingdings" pitchFamily="2" charset="2"/>
              <a:buChar char="§"/>
              <a:defRPr/>
            </a:pPr>
            <a:r>
              <a:rPr lang="en-US" sz="1900" dirty="0">
                <a:cs typeface="Verdana"/>
              </a:rPr>
              <a:t>Transborder access</a:t>
            </a:r>
            <a:endParaRPr lang="en-GB" sz="1900" dirty="0">
              <a:cs typeface="Verdana"/>
            </a:endParaRPr>
          </a:p>
          <a:p>
            <a:pPr marL="361950" indent="-361950" fontAlgn="auto">
              <a:spcBef>
                <a:spcPts val="0"/>
              </a:spcBef>
              <a:spcAft>
                <a:spcPts val="0"/>
              </a:spcAft>
              <a:buFont typeface="Wingdings" pitchFamily="2" charset="2"/>
              <a:buChar char="§"/>
              <a:defRPr/>
            </a:pPr>
            <a:r>
              <a:rPr lang="en-GB" sz="1900" dirty="0">
                <a:cs typeface="Verdana"/>
              </a:rPr>
              <a:t>MLA for RT TD</a:t>
            </a:r>
          </a:p>
          <a:p>
            <a:pPr marL="361950" indent="-361950" fontAlgn="auto">
              <a:spcBef>
                <a:spcPts val="0"/>
              </a:spcBef>
              <a:spcAft>
                <a:spcPts val="0"/>
              </a:spcAft>
              <a:buFont typeface="Wingdings" pitchFamily="2" charset="2"/>
              <a:buChar char="§"/>
              <a:defRPr/>
            </a:pPr>
            <a:r>
              <a:rPr lang="en-GB" sz="1900" dirty="0">
                <a:cs typeface="Verdana"/>
              </a:rPr>
              <a:t>MLA for interception</a:t>
            </a:r>
            <a:endParaRPr lang="en-US" sz="1900" dirty="0">
              <a:cs typeface="Verdana"/>
            </a:endParaRPr>
          </a:p>
          <a:p>
            <a:pPr marL="361950" indent="-361950" fontAlgn="auto">
              <a:spcBef>
                <a:spcPts val="0"/>
              </a:spcBef>
              <a:spcAft>
                <a:spcPts val="0"/>
              </a:spcAft>
              <a:buFont typeface="Wingdings" pitchFamily="2" charset="2"/>
              <a:buChar char="§"/>
              <a:defRPr/>
            </a:pPr>
            <a:r>
              <a:rPr lang="en-GB" sz="1900" dirty="0">
                <a:cs typeface="Verdana"/>
              </a:rPr>
              <a:t>24/7 points of contact</a:t>
            </a:r>
          </a:p>
        </p:txBody>
      </p:sp>
      <p:sp>
        <p:nvSpPr>
          <p:cNvPr id="22" name="Textfeld 16">
            <a:extLst>
              <a:ext uri="{FF2B5EF4-FFF2-40B4-BE49-F238E27FC236}">
                <a16:creationId xmlns:a16="http://schemas.microsoft.com/office/drawing/2014/main" xmlns=""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3" name="Textfeld 17">
            <a:extLst>
              <a:ext uri="{FF2B5EF4-FFF2-40B4-BE49-F238E27FC236}">
                <a16:creationId xmlns:a16="http://schemas.microsoft.com/office/drawing/2014/main" xmlns=""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cxnSp>
        <p:nvCxnSpPr>
          <p:cNvPr id="24" name="Form 20">
            <a:extLst>
              <a:ext uri="{FF2B5EF4-FFF2-40B4-BE49-F238E27FC236}">
                <a16:creationId xmlns:a16="http://schemas.microsoft.com/office/drawing/2014/main" xmlns="" id="{2AD0CD19-4C49-4F41-86A9-7B7448FB4058}"/>
              </a:ext>
            </a:extLst>
          </p:cNvPr>
          <p:cNvCxnSpPr>
            <a:stCxn id="20" idx="2"/>
          </p:cNvCxnSpPr>
          <p:nvPr/>
        </p:nvCxnSpPr>
        <p:spPr>
          <a:xfrm rot="16200000" flipH="1">
            <a:off x="3475679" y="2882034"/>
            <a:ext cx="971019" cy="4822030"/>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xmlns="" id="{954E8C3C-7E2E-48EF-B26C-3D675EC5669B}"/>
              </a:ext>
            </a:extLst>
          </p:cNvPr>
          <p:cNvCxnSpPr/>
          <p:nvPr/>
        </p:nvCxnSpPr>
        <p:spPr>
          <a:xfrm>
            <a:off x="4586266" y="4176023"/>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feld 3">
            <a:extLst>
              <a:ext uri="{FF2B5EF4-FFF2-40B4-BE49-F238E27FC236}">
                <a16:creationId xmlns:a16="http://schemas.microsoft.com/office/drawing/2014/main" xmlns="" id="{FE098AA4-0D98-4207-94EB-43432807C98D}"/>
              </a:ext>
            </a:extLst>
          </p:cNvPr>
          <p:cNvSpPr txBox="1"/>
          <p:nvPr/>
        </p:nvSpPr>
        <p:spPr>
          <a:xfrm>
            <a:off x="3443265" y="1271008"/>
            <a:ext cx="2428875" cy="2723823"/>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en-GB" sz="1900" b="1" dirty="0">
                <a:cs typeface="Verdana"/>
              </a:rPr>
              <a:t>Procedural tools</a:t>
            </a:r>
          </a:p>
          <a:p>
            <a:pPr marL="361950" indent="-361950" fontAlgn="auto">
              <a:spcBef>
                <a:spcPts val="0"/>
              </a:spcBef>
              <a:spcAft>
                <a:spcPts val="0"/>
              </a:spcAft>
              <a:buFont typeface="Wingdings" pitchFamily="2" charset="2"/>
              <a:buChar char="§"/>
              <a:defRPr/>
            </a:pPr>
            <a:r>
              <a:rPr lang="en-GB" sz="1900" dirty="0">
                <a:cs typeface="Verdana"/>
              </a:rPr>
              <a:t>Expedited preservation</a:t>
            </a:r>
            <a:endParaRPr lang="en-US" sz="1900" dirty="0">
              <a:cs typeface="Verdana"/>
            </a:endParaRPr>
          </a:p>
          <a:p>
            <a:pPr marL="361950" indent="-361950" fontAlgn="auto">
              <a:spcBef>
                <a:spcPts val="0"/>
              </a:spcBef>
              <a:spcAft>
                <a:spcPts val="0"/>
              </a:spcAft>
              <a:buFont typeface="Wingdings" pitchFamily="2" charset="2"/>
              <a:buChar char="§"/>
              <a:defRPr/>
            </a:pPr>
            <a:r>
              <a:rPr lang="en-US" sz="1900" dirty="0">
                <a:cs typeface="Verdana"/>
              </a:rPr>
              <a:t>Disclose TD</a:t>
            </a:r>
            <a:endParaRPr lang="en-GB" sz="1900" dirty="0">
              <a:cs typeface="Verdana"/>
            </a:endParaRPr>
          </a:p>
          <a:p>
            <a:pPr marL="361950" indent="-361950" fontAlgn="auto">
              <a:spcBef>
                <a:spcPts val="0"/>
              </a:spcBef>
              <a:spcAft>
                <a:spcPts val="0"/>
              </a:spcAft>
              <a:buFont typeface="Wingdings" pitchFamily="2" charset="2"/>
              <a:buChar char="§"/>
              <a:defRPr/>
            </a:pPr>
            <a:r>
              <a:rPr lang="en-GB" sz="1900" dirty="0">
                <a:cs typeface="Verdana"/>
              </a:rPr>
              <a:t>Search and seizure</a:t>
            </a:r>
          </a:p>
          <a:p>
            <a:pPr marL="361950" indent="-361950" fontAlgn="auto">
              <a:spcBef>
                <a:spcPts val="0"/>
              </a:spcBef>
              <a:spcAft>
                <a:spcPts val="0"/>
              </a:spcAft>
              <a:buFont typeface="Wingdings" pitchFamily="2" charset="2"/>
              <a:buChar char="§"/>
              <a:defRPr/>
            </a:pPr>
            <a:r>
              <a:rPr lang="en-GB" sz="1900" dirty="0">
                <a:cs typeface="Verdana"/>
              </a:rPr>
              <a:t>Production order</a:t>
            </a:r>
            <a:endParaRPr lang="en-US" sz="1900" dirty="0">
              <a:cs typeface="Verdana"/>
            </a:endParaRPr>
          </a:p>
          <a:p>
            <a:pPr marL="361950" indent="-361950" fontAlgn="auto">
              <a:spcBef>
                <a:spcPts val="0"/>
              </a:spcBef>
              <a:spcAft>
                <a:spcPts val="0"/>
              </a:spcAft>
              <a:buFont typeface="Wingdings" pitchFamily="2" charset="2"/>
              <a:buChar char="§"/>
              <a:defRPr/>
            </a:pPr>
            <a:r>
              <a:rPr lang="en-US" sz="1900" dirty="0">
                <a:cs typeface="Verdana"/>
              </a:rPr>
              <a:t>Real Time TD</a:t>
            </a:r>
            <a:endParaRPr lang="en-GB" sz="1900" dirty="0">
              <a:cs typeface="Verdana"/>
            </a:endParaRPr>
          </a:p>
          <a:p>
            <a:pPr marL="361950" indent="-361950" fontAlgn="auto">
              <a:spcBef>
                <a:spcPts val="0"/>
              </a:spcBef>
              <a:spcAft>
                <a:spcPts val="0"/>
              </a:spcAft>
              <a:buFont typeface="Wingdings" pitchFamily="2" charset="2"/>
              <a:buChar char="§"/>
              <a:defRPr/>
            </a:pPr>
            <a:r>
              <a:rPr lang="en-GB" sz="1900" dirty="0">
                <a:cs typeface="Verdana"/>
              </a:rPr>
              <a:t>Interception of computer data</a:t>
            </a:r>
            <a:endParaRPr lang="en-US" sz="1900" dirty="0">
              <a:cs typeface="Verdana"/>
            </a:endParaRPr>
          </a:p>
        </p:txBody>
      </p:sp>
      <p:sp>
        <p:nvSpPr>
          <p:cNvPr id="27" name="Textfeld 18">
            <a:extLst>
              <a:ext uri="{FF2B5EF4-FFF2-40B4-BE49-F238E27FC236}">
                <a16:creationId xmlns:a16="http://schemas.microsoft.com/office/drawing/2014/main" xmlns="" id="{B2A85D97-2DC4-4488-9B4C-A36ECD208C47}"/>
              </a:ext>
            </a:extLst>
          </p:cNvPr>
          <p:cNvSpPr txBox="1"/>
          <p:nvPr/>
        </p:nvSpPr>
        <p:spPr>
          <a:xfrm>
            <a:off x="2833803" y="6210287"/>
            <a:ext cx="1963738" cy="339725"/>
          </a:xfrm>
          <a:prstGeom prst="rect">
            <a:avLst/>
          </a:prstGeom>
          <a:noFill/>
        </p:spPr>
        <p:txBody>
          <a:bodyPr>
            <a:spAutoFit/>
          </a:bodyPr>
          <a:lstStyle/>
          <a:p>
            <a:pPr fontAlgn="auto">
              <a:spcBef>
                <a:spcPts val="0"/>
              </a:spcBef>
              <a:spcAft>
                <a:spcPts val="0"/>
              </a:spcAft>
              <a:defRPr/>
            </a:pPr>
            <a:r>
              <a:rPr lang="en-GB" sz="1600" b="1" dirty="0">
                <a:solidFill>
                  <a:schemeClr val="tx1">
                    <a:lumMod val="65000"/>
                    <a:lumOff val="35000"/>
                  </a:schemeClr>
                </a:solidFill>
                <a:cs typeface="Verdana"/>
              </a:rPr>
              <a:t>Harmonisation </a:t>
            </a:r>
          </a:p>
        </p:txBody>
      </p:sp>
    </p:spTree>
    <p:extLst>
      <p:ext uri="{BB962C8B-B14F-4D97-AF65-F5344CB8AC3E}">
        <p14:creationId xmlns:p14="http://schemas.microsoft.com/office/powerpoint/2010/main" val="31503626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581</TotalTime>
  <Words>9801</Words>
  <Application>Microsoft Office PowerPoint</Application>
  <PresentationFormat>On-screen Show (4:3)</PresentationFormat>
  <Paragraphs>1210</Paragraphs>
  <Slides>80</Slides>
  <Notes>79</Notes>
  <HiddenSlides>0</HiddenSlides>
  <MMClips>1</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80</vt:i4>
      </vt:variant>
    </vt:vector>
  </HeadingPairs>
  <TitlesOfParts>
    <vt:vector size="94" baseType="lpstr">
      <vt:lpstr>MS PGothic</vt:lpstr>
      <vt:lpstr>MS PGothic</vt:lpstr>
      <vt:lpstr>Arial</vt:lpstr>
      <vt:lpstr>Arial Narrow</vt:lpstr>
      <vt:lpstr>Calibri</vt:lpstr>
      <vt:lpstr>Calibri (heading)</vt:lpstr>
      <vt:lpstr>Calibri Light</vt:lpstr>
      <vt:lpstr>Open Sans</vt:lpstr>
      <vt:lpstr>Segoe UI</vt:lpstr>
      <vt:lpstr>Times New Roman</vt:lpstr>
      <vt:lpstr>Verdana</vt:lpstr>
      <vt:lpstr>Wingdings</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MYTH-BUSTING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Windows User</cp:lastModifiedBy>
  <cp:revision>187</cp:revision>
  <dcterms:created xsi:type="dcterms:W3CDTF">2020-10-07T11:36:01Z</dcterms:created>
  <dcterms:modified xsi:type="dcterms:W3CDTF">2020-10-14T21:02:44Z</dcterms:modified>
</cp:coreProperties>
</file>